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65" r:id="rId2"/>
    <p:sldId id="267" r:id="rId3"/>
    <p:sldId id="257" r:id="rId4"/>
    <p:sldId id="262" r:id="rId5"/>
    <p:sldId id="258" r:id="rId6"/>
    <p:sldId id="259" r:id="rId7"/>
    <p:sldId id="269" r:id="rId8"/>
    <p:sldId id="268" r:id="rId9"/>
    <p:sldId id="276" r:id="rId10"/>
    <p:sldId id="271" r:id="rId11"/>
    <p:sldId id="275" r:id="rId12"/>
    <p:sldId id="274" r:id="rId13"/>
    <p:sldId id="272" r:id="rId14"/>
    <p:sldId id="261" r:id="rId15"/>
    <p:sldId id="263" r:id="rId16"/>
    <p:sldId id="260" r:id="rId17"/>
    <p:sldId id="278" r:id="rId18"/>
    <p:sldId id="277" r:id="rId1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86454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2067584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9453420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168449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4677122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2744338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745964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726907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4058266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2168333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749004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461262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www.thebluediamondgallery.com/wooden-tile/t/thank-you.html" TargetMode="External"/><Relationship Id="rId2" Type="http://schemas.openxmlformats.org/officeDocument/2006/relationships/image" Target="../media/image20.jp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sp>
        <p:nvSpPr>
          <p:cNvPr id="5" name="Text 2"/>
          <p:cNvSpPr/>
          <p:nvPr/>
        </p:nvSpPr>
        <p:spPr>
          <a:xfrm>
            <a:off x="833199" y="1125260"/>
            <a:ext cx="7477601" cy="2874645"/>
          </a:xfrm>
          <a:prstGeom prst="rect">
            <a:avLst/>
          </a:prstGeom>
          <a:noFill/>
          <a:ln/>
        </p:spPr>
        <p:txBody>
          <a:bodyPr wrap="square" rtlCol="0" anchor="t"/>
          <a:lstStyle/>
          <a:p>
            <a:pPr marL="0" indent="0">
              <a:lnSpc>
                <a:spcPts val="7545"/>
              </a:lnSpc>
              <a:buNone/>
            </a:pPr>
            <a:endParaRPr lang="en-US" sz="6036" dirty="0"/>
          </a:p>
        </p:txBody>
      </p:sp>
      <p:sp>
        <p:nvSpPr>
          <p:cNvPr id="6" name="Text 3"/>
          <p:cNvSpPr/>
          <p:nvPr/>
        </p:nvSpPr>
        <p:spPr>
          <a:xfrm>
            <a:off x="833199" y="4333161"/>
            <a:ext cx="7477601" cy="2132409"/>
          </a:xfrm>
          <a:prstGeom prst="rect">
            <a:avLst/>
          </a:prstGeom>
          <a:noFill/>
          <a:ln/>
        </p:spPr>
        <p:txBody>
          <a:bodyPr wrap="square" rtlCol="0" anchor="t"/>
          <a:lstStyle/>
          <a:p>
            <a:pPr marL="0" indent="0">
              <a:lnSpc>
                <a:spcPts val="2799"/>
              </a:lnSpc>
              <a:buNone/>
            </a:pPr>
            <a:endParaRPr lang="en-US" sz="1750" dirty="0"/>
          </a:p>
        </p:txBody>
      </p:sp>
      <p:sp>
        <p:nvSpPr>
          <p:cNvPr id="8" name="Text 5"/>
          <p:cNvSpPr/>
          <p:nvPr/>
        </p:nvSpPr>
        <p:spPr>
          <a:xfrm>
            <a:off x="909518" y="6836688"/>
            <a:ext cx="202763" cy="146328"/>
          </a:xfrm>
          <a:prstGeom prst="rect">
            <a:avLst/>
          </a:prstGeom>
          <a:noFill/>
          <a:ln/>
        </p:spPr>
        <p:txBody>
          <a:bodyPr wrap="none" rtlCol="0" anchor="t"/>
          <a:lstStyle/>
          <a:p>
            <a:pPr marL="0" indent="0" algn="ctr">
              <a:lnSpc>
                <a:spcPts val="1152"/>
              </a:lnSpc>
              <a:buNone/>
            </a:pPr>
            <a:endParaRPr lang="en-US" sz="1152" dirty="0"/>
          </a:p>
        </p:txBody>
      </p:sp>
      <p:sp>
        <p:nvSpPr>
          <p:cNvPr id="9" name="Text 6"/>
          <p:cNvSpPr/>
          <p:nvPr/>
        </p:nvSpPr>
        <p:spPr>
          <a:xfrm>
            <a:off x="1299686" y="6715482"/>
            <a:ext cx="2526268" cy="388858"/>
          </a:xfrm>
          <a:prstGeom prst="rect">
            <a:avLst/>
          </a:prstGeom>
          <a:noFill/>
          <a:ln/>
        </p:spPr>
        <p:txBody>
          <a:bodyPr wrap="none" rtlCol="0" anchor="t"/>
          <a:lstStyle/>
          <a:p>
            <a:pPr marL="0" indent="0" algn="l">
              <a:lnSpc>
                <a:spcPts val="3062"/>
              </a:lnSpc>
              <a:buNone/>
            </a:pPr>
            <a:endParaRPr lang="en-US" sz="2187" dirty="0"/>
          </a:p>
        </p:txBody>
      </p:sp>
      <p:pic>
        <p:nvPicPr>
          <p:cNvPr id="13" name="Picture 12">
            <a:extLst>
              <a:ext uri="{FF2B5EF4-FFF2-40B4-BE49-F238E27FC236}">
                <a16:creationId xmlns:a16="http://schemas.microsoft.com/office/drawing/2014/main" id="{F9264609-106E-95D4-7489-3BE53743773B}"/>
              </a:ext>
            </a:extLst>
          </p:cNvPr>
          <p:cNvPicPr>
            <a:picLocks noChangeAspect="1"/>
          </p:cNvPicPr>
          <p:nvPr/>
        </p:nvPicPr>
        <p:blipFill>
          <a:blip r:embed="rId3">
            <a:alphaModFix amt="69000"/>
          </a:blip>
          <a:stretch>
            <a:fillRect/>
          </a:stretch>
        </p:blipFill>
        <p:spPr>
          <a:xfrm>
            <a:off x="0" y="0"/>
            <a:ext cx="14630400" cy="8229599"/>
          </a:xfrm>
          <a:prstGeom prst="rect">
            <a:avLst/>
          </a:prstGeom>
        </p:spPr>
      </p:pic>
      <p:sp>
        <p:nvSpPr>
          <p:cNvPr id="11" name="TextBox 10">
            <a:extLst>
              <a:ext uri="{FF2B5EF4-FFF2-40B4-BE49-F238E27FC236}">
                <a16:creationId xmlns:a16="http://schemas.microsoft.com/office/drawing/2014/main" id="{CCFAED15-DF55-200B-D04A-C9DD1613C2D3}"/>
              </a:ext>
            </a:extLst>
          </p:cNvPr>
          <p:cNvSpPr txBox="1"/>
          <p:nvPr/>
        </p:nvSpPr>
        <p:spPr>
          <a:xfrm>
            <a:off x="8785184" y="6147557"/>
            <a:ext cx="14483905" cy="1815882"/>
          </a:xfrm>
          <a:prstGeom prst="rect">
            <a:avLst/>
          </a:prstGeom>
          <a:noFill/>
        </p:spPr>
        <p:txBody>
          <a:bodyPr wrap="square" rtlCol="0">
            <a:spAutoFit/>
          </a:bodyPr>
          <a:lstStyle/>
          <a:p>
            <a:r>
              <a:rPr lang="en-IN" sz="2800" b="1" dirty="0">
                <a:solidFill>
                  <a:srgbClr val="FFFF00"/>
                </a:solidFill>
                <a:latin typeface="Syne" pitchFamily="34" charset="0"/>
                <a:ea typeface="Syne" pitchFamily="34" charset="-122"/>
              </a:rPr>
              <a:t>Created by</a:t>
            </a:r>
          </a:p>
          <a:p>
            <a:r>
              <a:rPr lang="en-IN" sz="2800" b="1" dirty="0">
                <a:solidFill>
                  <a:srgbClr val="FFFF00"/>
                </a:solidFill>
                <a:latin typeface="Syne" pitchFamily="34" charset="0"/>
                <a:ea typeface="Syne" pitchFamily="34" charset="-122"/>
              </a:rPr>
              <a:t>Neil Cardoz (23070126079)</a:t>
            </a:r>
          </a:p>
          <a:p>
            <a:r>
              <a:rPr lang="en-IN" sz="2800" b="1" dirty="0">
                <a:solidFill>
                  <a:srgbClr val="FFFF00"/>
                </a:solidFill>
                <a:latin typeface="Syne" pitchFamily="34" charset="0"/>
                <a:ea typeface="Syne" pitchFamily="34" charset="-122"/>
              </a:rPr>
              <a:t>Nimit Prakash (23070126082)</a:t>
            </a:r>
          </a:p>
          <a:p>
            <a:r>
              <a:rPr lang="en-IN" sz="2800" b="1" dirty="0">
                <a:solidFill>
                  <a:srgbClr val="FFFF00"/>
                </a:solidFill>
                <a:latin typeface="Syne" pitchFamily="34" charset="0"/>
                <a:ea typeface="Syne" pitchFamily="34" charset="-122"/>
              </a:rPr>
              <a:t>Ranveer Singh (23070126102)</a:t>
            </a:r>
          </a:p>
        </p:txBody>
      </p:sp>
      <p:sp>
        <p:nvSpPr>
          <p:cNvPr id="10" name="TextBox 9">
            <a:extLst>
              <a:ext uri="{FF2B5EF4-FFF2-40B4-BE49-F238E27FC236}">
                <a16:creationId xmlns:a16="http://schemas.microsoft.com/office/drawing/2014/main" id="{8353AE21-7645-2AAF-050E-F21174F8A1D0}"/>
              </a:ext>
            </a:extLst>
          </p:cNvPr>
          <p:cNvSpPr txBox="1"/>
          <p:nvPr/>
        </p:nvSpPr>
        <p:spPr>
          <a:xfrm>
            <a:off x="3680481" y="1695167"/>
            <a:ext cx="10555064" cy="1021177"/>
          </a:xfrm>
          <a:prstGeom prst="rect">
            <a:avLst/>
          </a:prstGeom>
          <a:noFill/>
        </p:spPr>
        <p:txBody>
          <a:bodyPr wrap="square" rtlCol="0">
            <a:spAutoFit/>
          </a:bodyPr>
          <a:lstStyle/>
          <a:p>
            <a:r>
              <a:rPr lang="en-IN" sz="6036" b="1" dirty="0">
                <a:solidFill>
                  <a:srgbClr val="FFFF00"/>
                </a:solidFill>
                <a:latin typeface="Syne" pitchFamily="34" charset="0"/>
                <a:ea typeface="Syne" pitchFamily="34" charset="-122"/>
              </a:rPr>
              <a:t>Weather Dashboard</a:t>
            </a:r>
          </a:p>
        </p:txBody>
      </p:sp>
    </p:spTree>
    <p:extLst>
      <p:ext uri="{BB962C8B-B14F-4D97-AF65-F5344CB8AC3E}">
        <p14:creationId xmlns:p14="http://schemas.microsoft.com/office/powerpoint/2010/main" val="3762585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0" y="-503140"/>
            <a:ext cx="14630400" cy="8229600"/>
          </a:xfrm>
          <a:prstGeom prst="rect">
            <a:avLst/>
          </a:prstGeom>
          <a:solidFill>
            <a:srgbClr val="FFFDE6"/>
          </a:solidFill>
          <a:ln/>
        </p:spPr>
        <p:txBody>
          <a:bodyPr/>
          <a:lstStyle/>
          <a:p>
            <a:endParaRPr lang="en-IN" dirty="0"/>
          </a:p>
        </p:txBody>
      </p:sp>
      <p:pic>
        <p:nvPicPr>
          <p:cNvPr id="7" name="Picture 6">
            <a:extLst>
              <a:ext uri="{FF2B5EF4-FFF2-40B4-BE49-F238E27FC236}">
                <a16:creationId xmlns:a16="http://schemas.microsoft.com/office/drawing/2014/main" id="{A39839F7-EEF7-37D5-5406-366EC4460F62}"/>
              </a:ext>
            </a:extLst>
          </p:cNvPr>
          <p:cNvPicPr>
            <a:picLocks noChangeAspect="1"/>
          </p:cNvPicPr>
          <p:nvPr/>
        </p:nvPicPr>
        <p:blipFill>
          <a:blip r:embed="rId3"/>
          <a:stretch>
            <a:fillRect/>
          </a:stretch>
        </p:blipFill>
        <p:spPr>
          <a:xfrm>
            <a:off x="487680" y="487680"/>
            <a:ext cx="6827520" cy="3627120"/>
          </a:xfrm>
          <a:prstGeom prst="rect">
            <a:avLst/>
          </a:prstGeom>
        </p:spPr>
      </p:pic>
      <p:pic>
        <p:nvPicPr>
          <p:cNvPr id="9" name="Picture 8">
            <a:extLst>
              <a:ext uri="{FF2B5EF4-FFF2-40B4-BE49-F238E27FC236}">
                <a16:creationId xmlns:a16="http://schemas.microsoft.com/office/drawing/2014/main" id="{280B782A-7D21-9F4F-7BEF-B36909CF5BFD}"/>
              </a:ext>
            </a:extLst>
          </p:cNvPr>
          <p:cNvPicPr>
            <a:picLocks noChangeAspect="1"/>
          </p:cNvPicPr>
          <p:nvPr/>
        </p:nvPicPr>
        <p:blipFill>
          <a:blip r:embed="rId4"/>
          <a:stretch>
            <a:fillRect/>
          </a:stretch>
        </p:blipFill>
        <p:spPr>
          <a:xfrm>
            <a:off x="7315200" y="4290060"/>
            <a:ext cx="7085704" cy="3764280"/>
          </a:xfrm>
          <a:prstGeom prst="rect">
            <a:avLst/>
          </a:prstGeom>
        </p:spPr>
      </p:pic>
      <p:sp>
        <p:nvSpPr>
          <p:cNvPr id="10" name="TextBox 9">
            <a:extLst>
              <a:ext uri="{FF2B5EF4-FFF2-40B4-BE49-F238E27FC236}">
                <a16:creationId xmlns:a16="http://schemas.microsoft.com/office/drawing/2014/main" id="{F4C05170-7C85-5367-81FA-22559BE24155}"/>
              </a:ext>
            </a:extLst>
          </p:cNvPr>
          <p:cNvSpPr txBox="1"/>
          <p:nvPr/>
        </p:nvSpPr>
        <p:spPr>
          <a:xfrm>
            <a:off x="1087826" y="4421529"/>
            <a:ext cx="5627227" cy="1077218"/>
          </a:xfrm>
          <a:prstGeom prst="rect">
            <a:avLst/>
          </a:prstGeom>
          <a:noFill/>
        </p:spPr>
        <p:txBody>
          <a:bodyPr wrap="square" rtlCol="0">
            <a:spAutoFit/>
          </a:bodyPr>
          <a:lstStyle/>
          <a:p>
            <a:r>
              <a:rPr lang="en-US" sz="3200" dirty="0">
                <a:latin typeface="Arial Black" panose="020B0A04020102020204" pitchFamily="34" charset="0"/>
              </a:rPr>
              <a:t>5 . DISPLAYING HUMIDITY  DATA</a:t>
            </a:r>
            <a:endParaRPr lang="en-IN" sz="3200" dirty="0">
              <a:latin typeface="Arial Black" panose="020B0A04020102020204" pitchFamily="34" charset="0"/>
            </a:endParaRPr>
          </a:p>
        </p:txBody>
      </p:sp>
      <p:sp>
        <p:nvSpPr>
          <p:cNvPr id="11" name="TextBox 10">
            <a:extLst>
              <a:ext uri="{FF2B5EF4-FFF2-40B4-BE49-F238E27FC236}">
                <a16:creationId xmlns:a16="http://schemas.microsoft.com/office/drawing/2014/main" id="{ADBF46C0-5407-6F63-5033-8D4D5610224E}"/>
              </a:ext>
            </a:extLst>
          </p:cNvPr>
          <p:cNvSpPr txBox="1"/>
          <p:nvPr/>
        </p:nvSpPr>
        <p:spPr>
          <a:xfrm>
            <a:off x="8515493" y="3062660"/>
            <a:ext cx="5627227" cy="1077218"/>
          </a:xfrm>
          <a:prstGeom prst="rect">
            <a:avLst/>
          </a:prstGeom>
          <a:noFill/>
        </p:spPr>
        <p:txBody>
          <a:bodyPr wrap="square" rtlCol="0">
            <a:spAutoFit/>
          </a:bodyPr>
          <a:lstStyle/>
          <a:p>
            <a:r>
              <a:rPr lang="en-US" sz="3200" dirty="0">
                <a:latin typeface="Arial Black" panose="020B0A04020102020204" pitchFamily="34" charset="0"/>
              </a:rPr>
              <a:t>6 . DISPLAYING CLOUDLINESS DATA</a:t>
            </a:r>
            <a:endParaRPr lang="en-IN" sz="3200" dirty="0">
              <a:latin typeface="Arial Black" panose="020B0A04020102020204" pitchFamily="34" charset="0"/>
            </a:endParaRPr>
          </a:p>
        </p:txBody>
      </p:sp>
    </p:spTree>
    <p:extLst>
      <p:ext uri="{BB962C8B-B14F-4D97-AF65-F5344CB8AC3E}">
        <p14:creationId xmlns:p14="http://schemas.microsoft.com/office/powerpoint/2010/main" val="3893158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0" y="0"/>
            <a:ext cx="14630400" cy="8229600"/>
          </a:xfrm>
          <a:prstGeom prst="rect">
            <a:avLst/>
          </a:prstGeom>
          <a:solidFill>
            <a:srgbClr val="FFFDE6"/>
          </a:solidFill>
          <a:ln/>
        </p:spPr>
        <p:txBody>
          <a:bodyPr/>
          <a:lstStyle/>
          <a:p>
            <a:endParaRPr lang="en-IN" dirty="0"/>
          </a:p>
        </p:txBody>
      </p:sp>
      <p:pic>
        <p:nvPicPr>
          <p:cNvPr id="6" name="Picture 5">
            <a:extLst>
              <a:ext uri="{FF2B5EF4-FFF2-40B4-BE49-F238E27FC236}">
                <a16:creationId xmlns:a16="http://schemas.microsoft.com/office/drawing/2014/main" id="{F272F52C-AECD-CE05-0BEF-F53E0AF48D13}"/>
              </a:ext>
            </a:extLst>
          </p:cNvPr>
          <p:cNvPicPr>
            <a:picLocks noChangeAspect="1"/>
          </p:cNvPicPr>
          <p:nvPr/>
        </p:nvPicPr>
        <p:blipFill>
          <a:blip r:embed="rId3"/>
          <a:stretch>
            <a:fillRect/>
          </a:stretch>
        </p:blipFill>
        <p:spPr>
          <a:xfrm>
            <a:off x="215836" y="232579"/>
            <a:ext cx="7307709" cy="3882221"/>
          </a:xfrm>
          <a:prstGeom prst="rect">
            <a:avLst/>
          </a:prstGeom>
        </p:spPr>
      </p:pic>
      <p:pic>
        <p:nvPicPr>
          <p:cNvPr id="8" name="Picture 7">
            <a:extLst>
              <a:ext uri="{FF2B5EF4-FFF2-40B4-BE49-F238E27FC236}">
                <a16:creationId xmlns:a16="http://schemas.microsoft.com/office/drawing/2014/main" id="{11E121D8-BC3A-3A68-A4B4-11C1F7477FEB}"/>
              </a:ext>
            </a:extLst>
          </p:cNvPr>
          <p:cNvPicPr>
            <a:picLocks noChangeAspect="1"/>
          </p:cNvPicPr>
          <p:nvPr/>
        </p:nvPicPr>
        <p:blipFill>
          <a:blip r:embed="rId4"/>
          <a:stretch>
            <a:fillRect/>
          </a:stretch>
        </p:blipFill>
        <p:spPr>
          <a:xfrm>
            <a:off x="7523545" y="4328932"/>
            <a:ext cx="6886255" cy="3658323"/>
          </a:xfrm>
          <a:prstGeom prst="rect">
            <a:avLst/>
          </a:prstGeom>
        </p:spPr>
      </p:pic>
      <p:sp>
        <p:nvSpPr>
          <p:cNvPr id="9" name="TextBox 8">
            <a:extLst>
              <a:ext uri="{FF2B5EF4-FFF2-40B4-BE49-F238E27FC236}">
                <a16:creationId xmlns:a16="http://schemas.microsoft.com/office/drawing/2014/main" id="{834300F6-F07F-7F51-2177-17A9344FBE13}"/>
              </a:ext>
            </a:extLst>
          </p:cNvPr>
          <p:cNvSpPr txBox="1"/>
          <p:nvPr/>
        </p:nvSpPr>
        <p:spPr>
          <a:xfrm>
            <a:off x="1056076" y="4556373"/>
            <a:ext cx="5627227" cy="1077218"/>
          </a:xfrm>
          <a:prstGeom prst="rect">
            <a:avLst/>
          </a:prstGeom>
          <a:noFill/>
        </p:spPr>
        <p:txBody>
          <a:bodyPr wrap="square" rtlCol="0">
            <a:spAutoFit/>
          </a:bodyPr>
          <a:lstStyle/>
          <a:p>
            <a:r>
              <a:rPr lang="en-US" sz="3200" dirty="0">
                <a:latin typeface="Arial Black" panose="020B0A04020102020204" pitchFamily="34" charset="0"/>
              </a:rPr>
              <a:t>7. DISPLAYING WIND SPEED DATA</a:t>
            </a:r>
            <a:endParaRPr lang="en-IN" sz="3200" dirty="0">
              <a:latin typeface="Arial Black" panose="020B0A04020102020204" pitchFamily="34" charset="0"/>
            </a:endParaRPr>
          </a:p>
        </p:txBody>
      </p:sp>
      <p:sp>
        <p:nvSpPr>
          <p:cNvPr id="10" name="TextBox 9">
            <a:extLst>
              <a:ext uri="{FF2B5EF4-FFF2-40B4-BE49-F238E27FC236}">
                <a16:creationId xmlns:a16="http://schemas.microsoft.com/office/drawing/2014/main" id="{A6595ACC-43B6-2C50-876A-2EB6B5361ADF}"/>
              </a:ext>
            </a:extLst>
          </p:cNvPr>
          <p:cNvSpPr txBox="1"/>
          <p:nvPr/>
        </p:nvSpPr>
        <p:spPr>
          <a:xfrm>
            <a:off x="7963383" y="2652206"/>
            <a:ext cx="6667018" cy="1569660"/>
          </a:xfrm>
          <a:prstGeom prst="rect">
            <a:avLst/>
          </a:prstGeom>
          <a:noFill/>
        </p:spPr>
        <p:txBody>
          <a:bodyPr wrap="square" rtlCol="0">
            <a:spAutoFit/>
          </a:bodyPr>
          <a:lstStyle/>
          <a:p>
            <a:r>
              <a:rPr lang="en-US" sz="3200" dirty="0">
                <a:latin typeface="Arial Black" panose="020B0A04020102020204" pitchFamily="34" charset="0"/>
              </a:rPr>
              <a:t>8. DISPLAYING ATMOSPHERIC PRESSURE DATA</a:t>
            </a:r>
            <a:endParaRPr lang="en-IN" sz="3200" dirty="0">
              <a:latin typeface="Arial Black" panose="020B0A04020102020204" pitchFamily="34" charset="0"/>
            </a:endParaRPr>
          </a:p>
        </p:txBody>
      </p:sp>
    </p:spTree>
    <p:extLst>
      <p:ext uri="{BB962C8B-B14F-4D97-AF65-F5344CB8AC3E}">
        <p14:creationId xmlns:p14="http://schemas.microsoft.com/office/powerpoint/2010/main" val="14424857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0" y="0"/>
            <a:ext cx="14630400" cy="8229600"/>
          </a:xfrm>
          <a:prstGeom prst="rect">
            <a:avLst/>
          </a:prstGeom>
          <a:solidFill>
            <a:srgbClr val="FFFDE6"/>
          </a:solidFill>
          <a:ln/>
        </p:spPr>
        <p:txBody>
          <a:bodyPr/>
          <a:lstStyle/>
          <a:p>
            <a:endParaRPr lang="en-IN" dirty="0"/>
          </a:p>
        </p:txBody>
      </p:sp>
      <p:pic>
        <p:nvPicPr>
          <p:cNvPr id="4" name="Picture 3">
            <a:extLst>
              <a:ext uri="{FF2B5EF4-FFF2-40B4-BE49-F238E27FC236}">
                <a16:creationId xmlns:a16="http://schemas.microsoft.com/office/drawing/2014/main" id="{619640BB-0FB4-51D1-90AE-9FBA537BE6DA}"/>
              </a:ext>
            </a:extLst>
          </p:cNvPr>
          <p:cNvPicPr>
            <a:picLocks noChangeAspect="1"/>
          </p:cNvPicPr>
          <p:nvPr/>
        </p:nvPicPr>
        <p:blipFill>
          <a:blip r:embed="rId3"/>
          <a:stretch>
            <a:fillRect/>
          </a:stretch>
        </p:blipFill>
        <p:spPr>
          <a:xfrm>
            <a:off x="324091" y="328431"/>
            <a:ext cx="6991109" cy="3786370"/>
          </a:xfrm>
          <a:prstGeom prst="rect">
            <a:avLst/>
          </a:prstGeom>
        </p:spPr>
      </p:pic>
      <p:pic>
        <p:nvPicPr>
          <p:cNvPr id="6" name="Picture 5">
            <a:extLst>
              <a:ext uri="{FF2B5EF4-FFF2-40B4-BE49-F238E27FC236}">
                <a16:creationId xmlns:a16="http://schemas.microsoft.com/office/drawing/2014/main" id="{D7BD7F83-A0D7-9F93-9D61-23D39785C9E3}"/>
              </a:ext>
            </a:extLst>
          </p:cNvPr>
          <p:cNvPicPr>
            <a:picLocks noChangeAspect="1"/>
          </p:cNvPicPr>
          <p:nvPr/>
        </p:nvPicPr>
        <p:blipFill>
          <a:blip r:embed="rId4"/>
          <a:stretch>
            <a:fillRect/>
          </a:stretch>
        </p:blipFill>
        <p:spPr>
          <a:xfrm>
            <a:off x="7449331" y="4294209"/>
            <a:ext cx="6928471" cy="3680750"/>
          </a:xfrm>
          <a:prstGeom prst="rect">
            <a:avLst/>
          </a:prstGeom>
        </p:spPr>
      </p:pic>
      <p:sp>
        <p:nvSpPr>
          <p:cNvPr id="7" name="TextBox 6">
            <a:extLst>
              <a:ext uri="{FF2B5EF4-FFF2-40B4-BE49-F238E27FC236}">
                <a16:creationId xmlns:a16="http://schemas.microsoft.com/office/drawing/2014/main" id="{836B0B53-AC64-5833-A6E2-09F91101CFAC}"/>
              </a:ext>
            </a:extLst>
          </p:cNvPr>
          <p:cNvSpPr txBox="1"/>
          <p:nvPr/>
        </p:nvSpPr>
        <p:spPr>
          <a:xfrm>
            <a:off x="1238490" y="4328933"/>
            <a:ext cx="5627227" cy="1077218"/>
          </a:xfrm>
          <a:prstGeom prst="rect">
            <a:avLst/>
          </a:prstGeom>
          <a:noFill/>
        </p:spPr>
        <p:txBody>
          <a:bodyPr wrap="square" rtlCol="0">
            <a:spAutoFit/>
          </a:bodyPr>
          <a:lstStyle/>
          <a:p>
            <a:r>
              <a:rPr lang="en-US" sz="3200" dirty="0">
                <a:latin typeface="Arial Black" panose="020B0A04020102020204" pitchFamily="34" charset="0"/>
              </a:rPr>
              <a:t>9. DISPLAYING VISIBILITY DATA</a:t>
            </a:r>
            <a:endParaRPr lang="en-IN" sz="3200" dirty="0">
              <a:latin typeface="Arial Black" panose="020B0A04020102020204" pitchFamily="34" charset="0"/>
            </a:endParaRPr>
          </a:p>
        </p:txBody>
      </p:sp>
      <p:sp>
        <p:nvSpPr>
          <p:cNvPr id="8" name="TextBox 7">
            <a:extLst>
              <a:ext uri="{FF2B5EF4-FFF2-40B4-BE49-F238E27FC236}">
                <a16:creationId xmlns:a16="http://schemas.microsoft.com/office/drawing/2014/main" id="{8C78FFA9-3070-5276-2BA1-5456F4A8F8B6}"/>
              </a:ext>
            </a:extLst>
          </p:cNvPr>
          <p:cNvSpPr txBox="1"/>
          <p:nvPr/>
        </p:nvSpPr>
        <p:spPr>
          <a:xfrm>
            <a:off x="8486171" y="2545140"/>
            <a:ext cx="5627227" cy="1569660"/>
          </a:xfrm>
          <a:prstGeom prst="rect">
            <a:avLst/>
          </a:prstGeom>
          <a:noFill/>
        </p:spPr>
        <p:txBody>
          <a:bodyPr wrap="square" rtlCol="0">
            <a:spAutoFit/>
          </a:bodyPr>
          <a:lstStyle/>
          <a:p>
            <a:r>
              <a:rPr lang="en-US" sz="3200" dirty="0">
                <a:latin typeface="Arial Black" panose="020B0A04020102020204" pitchFamily="34" charset="0"/>
              </a:rPr>
              <a:t>10. DISPLAYING WEATHER RECOMMENDATIONS </a:t>
            </a:r>
            <a:endParaRPr lang="en-IN" sz="3200" dirty="0">
              <a:latin typeface="Arial Black" panose="020B0A04020102020204" pitchFamily="34" charset="0"/>
            </a:endParaRPr>
          </a:p>
        </p:txBody>
      </p:sp>
    </p:spTree>
    <p:extLst>
      <p:ext uri="{BB962C8B-B14F-4D97-AF65-F5344CB8AC3E}">
        <p14:creationId xmlns:p14="http://schemas.microsoft.com/office/powerpoint/2010/main" val="2501978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0" y="0"/>
            <a:ext cx="14630400" cy="8229600"/>
          </a:xfrm>
          <a:prstGeom prst="rect">
            <a:avLst/>
          </a:prstGeom>
          <a:solidFill>
            <a:srgbClr val="FFFDE6"/>
          </a:solidFill>
          <a:ln/>
        </p:spPr>
        <p:txBody>
          <a:bodyPr/>
          <a:lstStyle/>
          <a:p>
            <a:endParaRPr lang="en-IN" dirty="0"/>
          </a:p>
        </p:txBody>
      </p:sp>
      <p:sp>
        <p:nvSpPr>
          <p:cNvPr id="2" name="Rectangle 1">
            <a:extLst>
              <a:ext uri="{FF2B5EF4-FFF2-40B4-BE49-F238E27FC236}">
                <a16:creationId xmlns:a16="http://schemas.microsoft.com/office/drawing/2014/main" id="{350F548C-25EA-7F73-6C86-36EB6382EBEE}"/>
              </a:ext>
            </a:extLst>
          </p:cNvPr>
          <p:cNvSpPr/>
          <p:nvPr/>
        </p:nvSpPr>
        <p:spPr>
          <a:xfrm>
            <a:off x="1165285" y="2791361"/>
            <a:ext cx="12299842" cy="2646878"/>
          </a:xfrm>
          <a:prstGeom prst="rect">
            <a:avLst/>
          </a:prstGeom>
          <a:noFill/>
        </p:spPr>
        <p:txBody>
          <a:bodyPr wrap="none" lIns="91440" tIns="45720" rIns="91440" bIns="45720">
            <a:spAutoFit/>
          </a:bodyPr>
          <a:lstStyle/>
          <a:p>
            <a:pPr algn="ctr"/>
            <a:r>
              <a:rPr lang="en-US" sz="16600" dirty="0">
                <a:ln w="0"/>
                <a:solidFill>
                  <a:schemeClr val="accent1"/>
                </a:solidFill>
                <a:effectLst>
                  <a:outerShdw blurRad="50800" dist="38100" dir="16200000" rotWithShape="0">
                    <a:prstClr val="black">
                      <a:alpha val="40000"/>
                    </a:prstClr>
                  </a:outerShdw>
                </a:effectLst>
              </a:rPr>
              <a:t>CONCLUSION:</a:t>
            </a:r>
          </a:p>
        </p:txBody>
      </p:sp>
    </p:spTree>
    <p:extLst>
      <p:ext uri="{BB962C8B-B14F-4D97-AF65-F5344CB8AC3E}">
        <p14:creationId xmlns:p14="http://schemas.microsoft.com/office/powerpoint/2010/main" val="2155198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18555" y="849868"/>
            <a:ext cx="9335572" cy="1228249"/>
          </a:xfrm>
          <a:prstGeom prst="rect">
            <a:avLst/>
          </a:prstGeom>
          <a:noFill/>
          <a:ln/>
        </p:spPr>
        <p:txBody>
          <a:bodyPr wrap="square" rtlCol="0" anchor="t"/>
          <a:lstStyle/>
          <a:p>
            <a:pPr marL="0" indent="0">
              <a:lnSpc>
                <a:spcPts val="4836"/>
              </a:lnSpc>
              <a:buNone/>
            </a:pPr>
            <a:r>
              <a:rPr lang="en-US" sz="3869" b="1" dirty="0">
                <a:solidFill>
                  <a:srgbClr val="233939"/>
                </a:solidFill>
                <a:latin typeface="Syne" pitchFamily="34" charset="0"/>
                <a:ea typeface="Syne" pitchFamily="34" charset="-122"/>
                <a:cs typeface="Syne" pitchFamily="34" charset="-120"/>
              </a:rPr>
              <a:t>Empowering Decision-Making with Weather Insights</a:t>
            </a:r>
            <a:endParaRPr lang="en-US" sz="3869" dirty="0"/>
          </a:p>
        </p:txBody>
      </p:sp>
      <p:sp>
        <p:nvSpPr>
          <p:cNvPr id="6" name="Shape 3"/>
          <p:cNvSpPr/>
          <p:nvPr/>
        </p:nvSpPr>
        <p:spPr>
          <a:xfrm>
            <a:off x="818555" y="2372916"/>
            <a:ext cx="4569619" cy="2719626"/>
          </a:xfrm>
          <a:prstGeom prst="roundRect">
            <a:avLst>
              <a:gd name="adj" fmla="val 3252"/>
            </a:avLst>
          </a:prstGeom>
          <a:solidFill>
            <a:srgbClr val="DDEEE6"/>
          </a:solidFill>
          <a:ln w="7620">
            <a:solidFill>
              <a:srgbClr val="C3D4CC"/>
            </a:solidFill>
            <a:prstDash val="solid"/>
          </a:ln>
        </p:spPr>
      </p:sp>
      <p:sp>
        <p:nvSpPr>
          <p:cNvPr id="7" name="Text 4"/>
          <p:cNvSpPr/>
          <p:nvPr/>
        </p:nvSpPr>
        <p:spPr>
          <a:xfrm>
            <a:off x="1022628" y="2576989"/>
            <a:ext cx="3085386" cy="306943"/>
          </a:xfrm>
          <a:prstGeom prst="rect">
            <a:avLst/>
          </a:prstGeom>
          <a:noFill/>
          <a:ln/>
        </p:spPr>
        <p:txBody>
          <a:bodyPr wrap="none" rtlCol="0" anchor="t"/>
          <a:lstStyle/>
          <a:p>
            <a:pPr marL="0" indent="0">
              <a:lnSpc>
                <a:spcPts val="2418"/>
              </a:lnSpc>
              <a:buNone/>
            </a:pPr>
            <a:r>
              <a:rPr lang="en-US" sz="1934" b="1" dirty="0">
                <a:solidFill>
                  <a:srgbClr val="3B4E4E"/>
                </a:solidFill>
                <a:latin typeface="Syne" pitchFamily="34" charset="0"/>
                <a:ea typeface="Syne" pitchFamily="34" charset="-122"/>
                <a:cs typeface="Syne" pitchFamily="34" charset="-120"/>
              </a:rPr>
              <a:t>Plan Outdoor Activities</a:t>
            </a:r>
            <a:endParaRPr lang="en-US" sz="1934" dirty="0"/>
          </a:p>
        </p:txBody>
      </p:sp>
      <p:sp>
        <p:nvSpPr>
          <p:cNvPr id="8" name="Text 5"/>
          <p:cNvSpPr/>
          <p:nvPr/>
        </p:nvSpPr>
        <p:spPr>
          <a:xfrm>
            <a:off x="1022628" y="3001804"/>
            <a:ext cx="4161473" cy="1886664"/>
          </a:xfrm>
          <a:prstGeom prst="rect">
            <a:avLst/>
          </a:prstGeom>
          <a:noFill/>
          <a:ln/>
        </p:spPr>
        <p:txBody>
          <a:bodyPr wrap="square" rtlCol="0" anchor="t"/>
          <a:lstStyle/>
          <a:p>
            <a:pPr marL="0" indent="0">
              <a:lnSpc>
                <a:spcPts val="2476"/>
              </a:lnSpc>
              <a:buNone/>
            </a:pPr>
            <a:r>
              <a:rPr lang="en-US" sz="1548" dirty="0">
                <a:solidFill>
                  <a:srgbClr val="3B4E4E"/>
                </a:solidFill>
                <a:latin typeface="Overpass" pitchFamily="34" charset="0"/>
                <a:ea typeface="Overpass" pitchFamily="34" charset="-122"/>
                <a:cs typeface="Overpass" pitchFamily="34" charset="-120"/>
              </a:rPr>
              <a:t>The app's weather data and personalized recommendations can help users plan their outdoor activities, such as picnics, sporting events, or hiking trips, by providing insights into the optimal weather conditions for their chosen activities.</a:t>
            </a:r>
            <a:endParaRPr lang="en-US" sz="1548" dirty="0"/>
          </a:p>
        </p:txBody>
      </p:sp>
      <p:sp>
        <p:nvSpPr>
          <p:cNvPr id="9" name="Shape 6"/>
          <p:cNvSpPr/>
          <p:nvPr/>
        </p:nvSpPr>
        <p:spPr>
          <a:xfrm>
            <a:off x="5584627" y="2372916"/>
            <a:ext cx="4569619" cy="2719626"/>
          </a:xfrm>
          <a:prstGeom prst="roundRect">
            <a:avLst>
              <a:gd name="adj" fmla="val 3252"/>
            </a:avLst>
          </a:prstGeom>
          <a:solidFill>
            <a:srgbClr val="DDEEE6"/>
          </a:solidFill>
          <a:ln w="7620">
            <a:solidFill>
              <a:srgbClr val="C3D4CC"/>
            </a:solidFill>
            <a:prstDash val="solid"/>
          </a:ln>
        </p:spPr>
      </p:sp>
      <p:sp>
        <p:nvSpPr>
          <p:cNvPr id="10" name="Text 7"/>
          <p:cNvSpPr/>
          <p:nvPr/>
        </p:nvSpPr>
        <p:spPr>
          <a:xfrm>
            <a:off x="5788700" y="2576989"/>
            <a:ext cx="3738205" cy="306943"/>
          </a:xfrm>
          <a:prstGeom prst="rect">
            <a:avLst/>
          </a:prstGeom>
          <a:noFill/>
          <a:ln/>
        </p:spPr>
        <p:txBody>
          <a:bodyPr wrap="none" rtlCol="0" anchor="t"/>
          <a:lstStyle/>
          <a:p>
            <a:pPr marL="0" indent="0">
              <a:lnSpc>
                <a:spcPts val="2418"/>
              </a:lnSpc>
              <a:buNone/>
            </a:pPr>
            <a:r>
              <a:rPr lang="en-US" sz="1934" b="1" dirty="0">
                <a:solidFill>
                  <a:srgbClr val="3B4E4E"/>
                </a:solidFill>
                <a:latin typeface="Syne" pitchFamily="34" charset="0"/>
                <a:ea typeface="Syne" pitchFamily="34" charset="-122"/>
                <a:cs typeface="Syne" pitchFamily="34" charset="-120"/>
              </a:rPr>
              <a:t>Prepare for Severe Weather</a:t>
            </a:r>
            <a:endParaRPr lang="en-US" sz="1934" dirty="0"/>
          </a:p>
        </p:txBody>
      </p:sp>
      <p:sp>
        <p:nvSpPr>
          <p:cNvPr id="11" name="Text 8"/>
          <p:cNvSpPr/>
          <p:nvPr/>
        </p:nvSpPr>
        <p:spPr>
          <a:xfrm>
            <a:off x="5788700" y="3001804"/>
            <a:ext cx="4161473" cy="1886664"/>
          </a:xfrm>
          <a:prstGeom prst="rect">
            <a:avLst/>
          </a:prstGeom>
          <a:noFill/>
          <a:ln/>
        </p:spPr>
        <p:txBody>
          <a:bodyPr wrap="square" rtlCol="0" anchor="t"/>
          <a:lstStyle/>
          <a:p>
            <a:pPr marL="0" indent="0">
              <a:lnSpc>
                <a:spcPts val="2476"/>
              </a:lnSpc>
              <a:buNone/>
            </a:pPr>
            <a:r>
              <a:rPr lang="en-US" sz="1548" dirty="0">
                <a:solidFill>
                  <a:srgbClr val="3B4E4E"/>
                </a:solidFill>
                <a:latin typeface="Overpass" pitchFamily="34" charset="0"/>
                <a:ea typeface="Overpass" pitchFamily="34" charset="-122"/>
                <a:cs typeface="Overpass" pitchFamily="34" charset="-120"/>
              </a:rPr>
              <a:t>By monitoring the weather data, users can better prepare for potential severe weather events, such as storms, heavy rainfall, or extreme temperatures, allowing them to take necessary precautions and mitigate any associated risks.</a:t>
            </a:r>
            <a:endParaRPr lang="en-US" sz="1548" dirty="0"/>
          </a:p>
        </p:txBody>
      </p:sp>
      <p:sp>
        <p:nvSpPr>
          <p:cNvPr id="12" name="Shape 9"/>
          <p:cNvSpPr/>
          <p:nvPr/>
        </p:nvSpPr>
        <p:spPr>
          <a:xfrm>
            <a:off x="818555" y="5288994"/>
            <a:ext cx="9335572" cy="2090738"/>
          </a:xfrm>
          <a:prstGeom prst="roundRect">
            <a:avLst>
              <a:gd name="adj" fmla="val 4230"/>
            </a:avLst>
          </a:prstGeom>
          <a:solidFill>
            <a:srgbClr val="DDEEE6"/>
          </a:solidFill>
          <a:ln w="7620">
            <a:solidFill>
              <a:srgbClr val="C3D4CC"/>
            </a:solidFill>
            <a:prstDash val="solid"/>
          </a:ln>
        </p:spPr>
      </p:sp>
      <p:sp>
        <p:nvSpPr>
          <p:cNvPr id="13" name="Text 10"/>
          <p:cNvSpPr/>
          <p:nvPr/>
        </p:nvSpPr>
        <p:spPr>
          <a:xfrm>
            <a:off x="1022628" y="5493068"/>
            <a:ext cx="2913697" cy="306943"/>
          </a:xfrm>
          <a:prstGeom prst="rect">
            <a:avLst/>
          </a:prstGeom>
          <a:noFill/>
          <a:ln/>
        </p:spPr>
        <p:txBody>
          <a:bodyPr wrap="none" rtlCol="0" anchor="t"/>
          <a:lstStyle/>
          <a:p>
            <a:pPr marL="0" indent="0">
              <a:lnSpc>
                <a:spcPts val="2418"/>
              </a:lnSpc>
              <a:buNone/>
            </a:pPr>
            <a:r>
              <a:rPr lang="en-US" sz="1934" b="1" dirty="0">
                <a:solidFill>
                  <a:srgbClr val="3B4E4E"/>
                </a:solidFill>
                <a:latin typeface="Syne" pitchFamily="34" charset="0"/>
                <a:ea typeface="Syne" pitchFamily="34" charset="-122"/>
                <a:cs typeface="Syne" pitchFamily="34" charset="-120"/>
              </a:rPr>
              <a:t>Optimize Travel Plans</a:t>
            </a:r>
            <a:endParaRPr lang="en-US" sz="1934" dirty="0"/>
          </a:p>
        </p:txBody>
      </p:sp>
      <p:sp>
        <p:nvSpPr>
          <p:cNvPr id="14" name="Text 11"/>
          <p:cNvSpPr/>
          <p:nvPr/>
        </p:nvSpPr>
        <p:spPr>
          <a:xfrm>
            <a:off x="1022628" y="5917883"/>
            <a:ext cx="8927425" cy="1257776"/>
          </a:xfrm>
          <a:prstGeom prst="rect">
            <a:avLst/>
          </a:prstGeom>
          <a:noFill/>
          <a:ln/>
        </p:spPr>
        <p:txBody>
          <a:bodyPr wrap="square" rtlCol="0" anchor="t"/>
          <a:lstStyle/>
          <a:p>
            <a:pPr marL="0" indent="0">
              <a:lnSpc>
                <a:spcPts val="2476"/>
              </a:lnSpc>
              <a:buNone/>
            </a:pPr>
            <a:r>
              <a:rPr lang="en-US" sz="1548" dirty="0">
                <a:solidFill>
                  <a:srgbClr val="3B4E4E"/>
                </a:solidFill>
                <a:latin typeface="Overpass" pitchFamily="34" charset="0"/>
                <a:ea typeface="Overpass" pitchFamily="34" charset="-122"/>
                <a:cs typeface="Overpass" pitchFamily="34" charset="-120"/>
              </a:rPr>
              <a:t>The app's ability to provide weather data for various locations can assist users in optimizing their travel plans, ensuring they are equipped for the weather conditions at their destination and can make informed decisions about transportation, packing, and other travel-related considerations.</a:t>
            </a:r>
            <a:endParaRPr lang="en-US" sz="1548"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txBody>
          <a:bodyPr/>
          <a:lstStyle/>
          <a:p>
            <a:endParaRPr lang="en-IN" dirty="0"/>
          </a:p>
        </p:txBody>
      </p:sp>
      <p:sp>
        <p:nvSpPr>
          <p:cNvPr id="4" name="Text 2"/>
          <p:cNvSpPr/>
          <p:nvPr/>
        </p:nvSpPr>
        <p:spPr>
          <a:xfrm>
            <a:off x="2620447" y="543639"/>
            <a:ext cx="9389388" cy="1235393"/>
          </a:xfrm>
          <a:prstGeom prst="rect">
            <a:avLst/>
          </a:prstGeom>
          <a:noFill/>
          <a:ln/>
        </p:spPr>
        <p:txBody>
          <a:bodyPr wrap="square" rtlCol="0" anchor="t"/>
          <a:lstStyle/>
          <a:p>
            <a:pPr marL="0" indent="0">
              <a:lnSpc>
                <a:spcPts val="4864"/>
              </a:lnSpc>
              <a:buNone/>
            </a:pPr>
            <a:r>
              <a:rPr lang="en-US" sz="3891" b="1" dirty="0">
                <a:solidFill>
                  <a:srgbClr val="233939"/>
                </a:solidFill>
                <a:latin typeface="Syne" pitchFamily="34" charset="0"/>
                <a:ea typeface="Syne" pitchFamily="34" charset="-122"/>
                <a:cs typeface="Syne" pitchFamily="34" charset="-120"/>
              </a:rPr>
              <a:t>Unlocking the Power of Historical Weather Data</a:t>
            </a:r>
            <a:endParaRPr lang="en-US" sz="3891" dirty="0"/>
          </a:p>
        </p:txBody>
      </p:sp>
      <p:sp>
        <p:nvSpPr>
          <p:cNvPr id="5" name="Text 3"/>
          <p:cNvSpPr/>
          <p:nvPr/>
        </p:nvSpPr>
        <p:spPr>
          <a:xfrm>
            <a:off x="2620447" y="2273141"/>
            <a:ext cx="1985605" cy="926187"/>
          </a:xfrm>
          <a:prstGeom prst="rect">
            <a:avLst/>
          </a:prstGeom>
          <a:noFill/>
          <a:ln/>
        </p:spPr>
        <p:txBody>
          <a:bodyPr wrap="square" rtlCol="0" anchor="t"/>
          <a:lstStyle/>
          <a:p>
            <a:pPr marL="0" indent="0">
              <a:lnSpc>
                <a:spcPts val="2432"/>
              </a:lnSpc>
              <a:buNone/>
            </a:pPr>
            <a:r>
              <a:rPr lang="en-US" sz="1946" b="1" dirty="0">
                <a:solidFill>
                  <a:srgbClr val="233939"/>
                </a:solidFill>
                <a:latin typeface="Syne" pitchFamily="34" charset="0"/>
                <a:ea typeface="Syne" pitchFamily="34" charset="-122"/>
                <a:cs typeface="Syne" pitchFamily="34" charset="-120"/>
              </a:rPr>
              <a:t>Understanding Past Patterns</a:t>
            </a:r>
            <a:endParaRPr lang="en-US" sz="1946" dirty="0"/>
          </a:p>
        </p:txBody>
      </p:sp>
      <p:sp>
        <p:nvSpPr>
          <p:cNvPr id="6" name="Text 4"/>
          <p:cNvSpPr/>
          <p:nvPr/>
        </p:nvSpPr>
        <p:spPr>
          <a:xfrm>
            <a:off x="2620447" y="3396972"/>
            <a:ext cx="1985605" cy="3478530"/>
          </a:xfrm>
          <a:prstGeom prst="rect">
            <a:avLst/>
          </a:prstGeom>
          <a:noFill/>
          <a:ln/>
        </p:spPr>
        <p:txBody>
          <a:bodyPr wrap="square" rtlCol="0" anchor="t"/>
          <a:lstStyle/>
          <a:p>
            <a:pPr marL="0" indent="0">
              <a:lnSpc>
                <a:spcPts val="2490"/>
              </a:lnSpc>
              <a:buNone/>
            </a:pPr>
            <a:r>
              <a:rPr lang="en-US" sz="1556" dirty="0">
                <a:solidFill>
                  <a:srgbClr val="3B4E4E"/>
                </a:solidFill>
                <a:latin typeface="Overpass" pitchFamily="34" charset="0"/>
                <a:ea typeface="Overpass" pitchFamily="34" charset="-122"/>
                <a:cs typeface="Overpass" pitchFamily="34" charset="-120"/>
              </a:rPr>
              <a:t>By analyzing historical weather data, we can gain valuable insights into past weather patterns, trends, and anomalies. This knowledge can inform better planning, risk management, and decision-making across various sectors.</a:t>
            </a:r>
            <a:endParaRPr lang="en-US" sz="1556" dirty="0"/>
          </a:p>
        </p:txBody>
      </p:sp>
      <p:sp>
        <p:nvSpPr>
          <p:cNvPr id="7" name="Text 5"/>
          <p:cNvSpPr/>
          <p:nvPr/>
        </p:nvSpPr>
        <p:spPr>
          <a:xfrm>
            <a:off x="5095875" y="2273141"/>
            <a:ext cx="1985605" cy="926187"/>
          </a:xfrm>
          <a:prstGeom prst="rect">
            <a:avLst/>
          </a:prstGeom>
          <a:noFill/>
          <a:ln/>
        </p:spPr>
        <p:txBody>
          <a:bodyPr wrap="square" rtlCol="0" anchor="t"/>
          <a:lstStyle/>
          <a:p>
            <a:pPr marL="0" indent="0">
              <a:lnSpc>
                <a:spcPts val="2432"/>
              </a:lnSpc>
              <a:buNone/>
            </a:pPr>
            <a:r>
              <a:rPr lang="en-US" sz="1946" b="1" dirty="0">
                <a:solidFill>
                  <a:srgbClr val="233939"/>
                </a:solidFill>
                <a:latin typeface="Syne" pitchFamily="34" charset="0"/>
                <a:ea typeface="Syne" pitchFamily="34" charset="-122"/>
                <a:cs typeface="Syne" pitchFamily="34" charset="-120"/>
              </a:rPr>
              <a:t>Significance for Various Domains</a:t>
            </a:r>
            <a:endParaRPr lang="en-US" sz="1946" dirty="0"/>
          </a:p>
        </p:txBody>
      </p:sp>
      <p:sp>
        <p:nvSpPr>
          <p:cNvPr id="8" name="Text 6"/>
          <p:cNvSpPr/>
          <p:nvPr/>
        </p:nvSpPr>
        <p:spPr>
          <a:xfrm>
            <a:off x="5095875" y="3396972"/>
            <a:ext cx="1985605" cy="4110990"/>
          </a:xfrm>
          <a:prstGeom prst="rect">
            <a:avLst/>
          </a:prstGeom>
          <a:noFill/>
          <a:ln/>
        </p:spPr>
        <p:txBody>
          <a:bodyPr wrap="square" rtlCol="0" anchor="t"/>
          <a:lstStyle/>
          <a:p>
            <a:pPr marL="0" indent="0">
              <a:lnSpc>
                <a:spcPts val="2490"/>
              </a:lnSpc>
              <a:buNone/>
            </a:pPr>
            <a:r>
              <a:rPr lang="en-US" sz="1556" dirty="0">
                <a:solidFill>
                  <a:srgbClr val="3B4E4E"/>
                </a:solidFill>
                <a:latin typeface="Overpass" pitchFamily="34" charset="0"/>
                <a:ea typeface="Overpass" pitchFamily="34" charset="-122"/>
                <a:cs typeface="Overpass" pitchFamily="34" charset="-120"/>
              </a:rPr>
              <a:t>Weather plays a crucial role in agriculture, transportation, tourism, and outdoor activities. Accessing historical weather data empowers users to make informed choices and optimize their plans based on past weather conditions.</a:t>
            </a:r>
            <a:endParaRPr lang="en-US" sz="1556" dirty="0"/>
          </a:p>
        </p:txBody>
      </p:sp>
      <p:sp>
        <p:nvSpPr>
          <p:cNvPr id="9" name="Text 7"/>
          <p:cNvSpPr/>
          <p:nvPr/>
        </p:nvSpPr>
        <p:spPr>
          <a:xfrm>
            <a:off x="7571303" y="2273141"/>
            <a:ext cx="1985605" cy="617458"/>
          </a:xfrm>
          <a:prstGeom prst="rect">
            <a:avLst/>
          </a:prstGeom>
          <a:noFill/>
          <a:ln/>
        </p:spPr>
        <p:txBody>
          <a:bodyPr wrap="square" rtlCol="0" anchor="t"/>
          <a:lstStyle/>
          <a:p>
            <a:pPr marL="0" indent="0">
              <a:lnSpc>
                <a:spcPts val="2432"/>
              </a:lnSpc>
              <a:buNone/>
            </a:pPr>
            <a:r>
              <a:rPr lang="en-US" sz="1946" b="1" dirty="0">
                <a:solidFill>
                  <a:srgbClr val="233939"/>
                </a:solidFill>
                <a:latin typeface="Syne" pitchFamily="34" charset="0"/>
                <a:ea typeface="Syne" pitchFamily="34" charset="-122"/>
                <a:cs typeface="Syne" pitchFamily="34" charset="-120"/>
              </a:rPr>
              <a:t>Comprehensive Dashboard</a:t>
            </a:r>
            <a:endParaRPr lang="en-US" sz="1946" dirty="0"/>
          </a:p>
        </p:txBody>
      </p:sp>
      <p:sp>
        <p:nvSpPr>
          <p:cNvPr id="10" name="Text 8"/>
          <p:cNvSpPr/>
          <p:nvPr/>
        </p:nvSpPr>
        <p:spPr>
          <a:xfrm>
            <a:off x="7571303" y="3088243"/>
            <a:ext cx="1985605" cy="3478530"/>
          </a:xfrm>
          <a:prstGeom prst="rect">
            <a:avLst/>
          </a:prstGeom>
          <a:noFill/>
          <a:ln/>
        </p:spPr>
        <p:txBody>
          <a:bodyPr wrap="square" rtlCol="0" anchor="t"/>
          <a:lstStyle/>
          <a:p>
            <a:pPr marL="0" indent="0">
              <a:lnSpc>
                <a:spcPts val="2490"/>
              </a:lnSpc>
              <a:buNone/>
            </a:pPr>
            <a:r>
              <a:rPr lang="en-US" sz="1556" dirty="0">
                <a:solidFill>
                  <a:srgbClr val="3B4E4E"/>
                </a:solidFill>
                <a:latin typeface="Overpass" pitchFamily="34" charset="0"/>
                <a:ea typeface="Overpass" pitchFamily="34" charset="-122"/>
                <a:cs typeface="Overpass" pitchFamily="34" charset="-120"/>
              </a:rPr>
              <a:t>The historical weather data dashboard provides users with an intuitive interface to explore and analyze past weather patterns. It offers a range of features to customize the data visualization and gain deep insights.</a:t>
            </a:r>
            <a:endParaRPr lang="en-US" sz="1556" dirty="0"/>
          </a:p>
        </p:txBody>
      </p:sp>
      <p:sp>
        <p:nvSpPr>
          <p:cNvPr id="11" name="Text 9"/>
          <p:cNvSpPr/>
          <p:nvPr/>
        </p:nvSpPr>
        <p:spPr>
          <a:xfrm>
            <a:off x="10046732" y="2273141"/>
            <a:ext cx="1985605" cy="926187"/>
          </a:xfrm>
          <a:prstGeom prst="rect">
            <a:avLst/>
          </a:prstGeom>
          <a:noFill/>
          <a:ln/>
        </p:spPr>
        <p:txBody>
          <a:bodyPr wrap="square" rtlCol="0" anchor="t"/>
          <a:lstStyle/>
          <a:p>
            <a:pPr marL="0" indent="0">
              <a:lnSpc>
                <a:spcPts val="2432"/>
              </a:lnSpc>
              <a:buNone/>
            </a:pPr>
            <a:r>
              <a:rPr lang="en-US" sz="1946" b="1" dirty="0">
                <a:solidFill>
                  <a:srgbClr val="233939"/>
                </a:solidFill>
                <a:latin typeface="Syne" pitchFamily="34" charset="0"/>
                <a:ea typeface="Syne" pitchFamily="34" charset="-122"/>
                <a:cs typeface="Syne" pitchFamily="34" charset="-120"/>
              </a:rPr>
              <a:t>Informed Decision-Making</a:t>
            </a:r>
            <a:endParaRPr lang="en-US" sz="1946" dirty="0"/>
          </a:p>
        </p:txBody>
      </p:sp>
      <p:sp>
        <p:nvSpPr>
          <p:cNvPr id="12" name="Text 10"/>
          <p:cNvSpPr/>
          <p:nvPr/>
        </p:nvSpPr>
        <p:spPr>
          <a:xfrm>
            <a:off x="10046732" y="3396972"/>
            <a:ext cx="1985605" cy="4110990"/>
          </a:xfrm>
          <a:prstGeom prst="rect">
            <a:avLst/>
          </a:prstGeom>
          <a:noFill/>
          <a:ln/>
        </p:spPr>
        <p:txBody>
          <a:bodyPr wrap="square" rtlCol="0" anchor="t"/>
          <a:lstStyle/>
          <a:p>
            <a:pPr marL="0" indent="0">
              <a:lnSpc>
                <a:spcPts val="2490"/>
              </a:lnSpc>
              <a:buNone/>
            </a:pPr>
            <a:r>
              <a:rPr lang="en-US" sz="1556" dirty="0">
                <a:solidFill>
                  <a:srgbClr val="3B4E4E"/>
                </a:solidFill>
                <a:latin typeface="Overpass" pitchFamily="34" charset="0"/>
                <a:ea typeface="Overpass" pitchFamily="34" charset="-122"/>
                <a:cs typeface="Overpass" pitchFamily="34" charset="-120"/>
              </a:rPr>
              <a:t>Leveraging the insights from historical weather data, users can make better-informed decisions for their personal and professional needs, from planning outdoor activities to optimizing travel plans and managing weather-related risks.</a:t>
            </a:r>
            <a:endParaRPr lang="en-US" sz="1556"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sp>
        <p:nvSpPr>
          <p:cNvPr id="4" name="Text 2"/>
          <p:cNvSpPr/>
          <p:nvPr/>
        </p:nvSpPr>
        <p:spPr>
          <a:xfrm>
            <a:off x="2037993" y="960715"/>
            <a:ext cx="10554414" cy="1388745"/>
          </a:xfrm>
          <a:prstGeom prst="rect">
            <a:avLst/>
          </a:prstGeom>
          <a:noFill/>
          <a:ln/>
        </p:spPr>
        <p:txBody>
          <a:bodyPr wrap="square" rtlCol="0" anchor="t"/>
          <a:lstStyle/>
          <a:p>
            <a:pPr marL="0" indent="0">
              <a:lnSpc>
                <a:spcPts val="5468"/>
              </a:lnSpc>
              <a:buNone/>
            </a:pPr>
            <a:r>
              <a:rPr lang="en-US" sz="4374" b="1" dirty="0">
                <a:solidFill>
                  <a:srgbClr val="233939"/>
                </a:solidFill>
                <a:latin typeface="Syne" pitchFamily="34" charset="0"/>
                <a:ea typeface="Syne" pitchFamily="34" charset="-122"/>
                <a:cs typeface="Syne" pitchFamily="34" charset="-120"/>
              </a:rPr>
              <a:t>Comprehensive Weather Data at Your Fingertips</a:t>
            </a:r>
            <a:endParaRPr lang="en-US" sz="4374" dirty="0"/>
          </a:p>
        </p:txBody>
      </p:sp>
      <p:sp>
        <p:nvSpPr>
          <p:cNvPr id="5" name="Shape 3"/>
          <p:cNvSpPr/>
          <p:nvPr/>
        </p:nvSpPr>
        <p:spPr>
          <a:xfrm>
            <a:off x="2037993" y="2793802"/>
            <a:ext cx="10554414" cy="4474964"/>
          </a:xfrm>
          <a:prstGeom prst="roundRect">
            <a:avLst>
              <a:gd name="adj" fmla="val 2234"/>
            </a:avLst>
          </a:prstGeom>
          <a:noFill/>
          <a:ln w="7620">
            <a:solidFill>
              <a:srgbClr val="000000">
                <a:alpha val="8000"/>
              </a:srgbClr>
            </a:solidFill>
            <a:prstDash val="solid"/>
          </a:ln>
        </p:spPr>
      </p:sp>
      <p:sp>
        <p:nvSpPr>
          <p:cNvPr id="6" name="Shape 4"/>
          <p:cNvSpPr/>
          <p:nvPr/>
        </p:nvSpPr>
        <p:spPr>
          <a:xfrm>
            <a:off x="2045613" y="2801422"/>
            <a:ext cx="10539174" cy="637103"/>
          </a:xfrm>
          <a:prstGeom prst="rect">
            <a:avLst/>
          </a:prstGeom>
          <a:solidFill>
            <a:srgbClr val="FFFFFF">
              <a:alpha val="4000"/>
            </a:srgbClr>
          </a:solidFill>
          <a:ln/>
        </p:spPr>
      </p:sp>
      <p:sp>
        <p:nvSpPr>
          <p:cNvPr id="7" name="Text 5"/>
          <p:cNvSpPr/>
          <p:nvPr/>
        </p:nvSpPr>
        <p:spPr>
          <a:xfrm>
            <a:off x="2267783" y="2942273"/>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Weather Parameter</a:t>
            </a:r>
            <a:endParaRPr lang="en-US" sz="1750" dirty="0"/>
          </a:p>
        </p:txBody>
      </p:sp>
      <p:sp>
        <p:nvSpPr>
          <p:cNvPr id="8" name="Text 6"/>
          <p:cNvSpPr/>
          <p:nvPr/>
        </p:nvSpPr>
        <p:spPr>
          <a:xfrm>
            <a:off x="7541181" y="2942273"/>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Summary Statistics</a:t>
            </a:r>
            <a:endParaRPr lang="en-US" sz="1750" dirty="0"/>
          </a:p>
        </p:txBody>
      </p:sp>
      <p:sp>
        <p:nvSpPr>
          <p:cNvPr id="9" name="Shape 7"/>
          <p:cNvSpPr/>
          <p:nvPr/>
        </p:nvSpPr>
        <p:spPr>
          <a:xfrm>
            <a:off x="2045613" y="3438525"/>
            <a:ext cx="10539174" cy="637103"/>
          </a:xfrm>
          <a:prstGeom prst="rect">
            <a:avLst/>
          </a:prstGeom>
          <a:solidFill>
            <a:srgbClr val="000000">
              <a:alpha val="4000"/>
            </a:srgbClr>
          </a:solidFill>
          <a:ln/>
        </p:spPr>
      </p:sp>
      <p:sp>
        <p:nvSpPr>
          <p:cNvPr id="10" name="Text 8"/>
          <p:cNvSpPr/>
          <p:nvPr/>
        </p:nvSpPr>
        <p:spPr>
          <a:xfrm>
            <a:off x="2267783" y="3579376"/>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Temperature</a:t>
            </a:r>
            <a:endParaRPr lang="en-US" sz="1750" dirty="0"/>
          </a:p>
        </p:txBody>
      </p:sp>
      <p:sp>
        <p:nvSpPr>
          <p:cNvPr id="11" name="Text 9"/>
          <p:cNvSpPr/>
          <p:nvPr/>
        </p:nvSpPr>
        <p:spPr>
          <a:xfrm>
            <a:off x="7541181" y="3579376"/>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Min: -5°C, Max: 25°C, Average: 15°C</a:t>
            </a:r>
            <a:endParaRPr lang="en-US" sz="1750" dirty="0"/>
          </a:p>
        </p:txBody>
      </p:sp>
      <p:sp>
        <p:nvSpPr>
          <p:cNvPr id="12" name="Shape 10"/>
          <p:cNvSpPr/>
          <p:nvPr/>
        </p:nvSpPr>
        <p:spPr>
          <a:xfrm>
            <a:off x="2045613" y="4075628"/>
            <a:ext cx="10539174" cy="637103"/>
          </a:xfrm>
          <a:prstGeom prst="rect">
            <a:avLst/>
          </a:prstGeom>
          <a:solidFill>
            <a:srgbClr val="FFFFFF">
              <a:alpha val="4000"/>
            </a:srgbClr>
          </a:solidFill>
          <a:ln/>
        </p:spPr>
      </p:sp>
      <p:sp>
        <p:nvSpPr>
          <p:cNvPr id="13" name="Text 11"/>
          <p:cNvSpPr/>
          <p:nvPr/>
        </p:nvSpPr>
        <p:spPr>
          <a:xfrm>
            <a:off x="2267783" y="4216479"/>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Humidity</a:t>
            </a:r>
            <a:endParaRPr lang="en-US" sz="1750" dirty="0"/>
          </a:p>
        </p:txBody>
      </p:sp>
      <p:sp>
        <p:nvSpPr>
          <p:cNvPr id="14" name="Text 12"/>
          <p:cNvSpPr/>
          <p:nvPr/>
        </p:nvSpPr>
        <p:spPr>
          <a:xfrm>
            <a:off x="7541181" y="4216479"/>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Min: 30%, Max: 90%, Average: 60%</a:t>
            </a:r>
            <a:endParaRPr lang="en-US" sz="1750" dirty="0"/>
          </a:p>
        </p:txBody>
      </p:sp>
      <p:sp>
        <p:nvSpPr>
          <p:cNvPr id="15" name="Shape 13"/>
          <p:cNvSpPr/>
          <p:nvPr/>
        </p:nvSpPr>
        <p:spPr>
          <a:xfrm>
            <a:off x="2045613" y="4712732"/>
            <a:ext cx="10539174" cy="637103"/>
          </a:xfrm>
          <a:prstGeom prst="rect">
            <a:avLst/>
          </a:prstGeom>
          <a:solidFill>
            <a:srgbClr val="000000">
              <a:alpha val="4000"/>
            </a:srgbClr>
          </a:solidFill>
          <a:ln/>
        </p:spPr>
      </p:sp>
      <p:sp>
        <p:nvSpPr>
          <p:cNvPr id="16" name="Text 14"/>
          <p:cNvSpPr/>
          <p:nvPr/>
        </p:nvSpPr>
        <p:spPr>
          <a:xfrm>
            <a:off x="2267783" y="4853583"/>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Cloudiness</a:t>
            </a:r>
            <a:endParaRPr lang="en-US" sz="1750" dirty="0"/>
          </a:p>
        </p:txBody>
      </p:sp>
      <p:sp>
        <p:nvSpPr>
          <p:cNvPr id="17" name="Text 15"/>
          <p:cNvSpPr/>
          <p:nvPr/>
        </p:nvSpPr>
        <p:spPr>
          <a:xfrm>
            <a:off x="7541181" y="4853583"/>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Min: 0%, Max: 100%, Average: 50%</a:t>
            </a:r>
            <a:endParaRPr lang="en-US" sz="1750" dirty="0"/>
          </a:p>
        </p:txBody>
      </p:sp>
      <p:sp>
        <p:nvSpPr>
          <p:cNvPr id="18" name="Shape 16"/>
          <p:cNvSpPr/>
          <p:nvPr/>
        </p:nvSpPr>
        <p:spPr>
          <a:xfrm>
            <a:off x="2045613" y="5349835"/>
            <a:ext cx="10539174" cy="637103"/>
          </a:xfrm>
          <a:prstGeom prst="rect">
            <a:avLst/>
          </a:prstGeom>
          <a:solidFill>
            <a:srgbClr val="FFFFFF">
              <a:alpha val="4000"/>
            </a:srgbClr>
          </a:solidFill>
          <a:ln/>
        </p:spPr>
      </p:sp>
      <p:sp>
        <p:nvSpPr>
          <p:cNvPr id="19" name="Text 17"/>
          <p:cNvSpPr/>
          <p:nvPr/>
        </p:nvSpPr>
        <p:spPr>
          <a:xfrm>
            <a:off x="2267783" y="5490686"/>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Wind Speed</a:t>
            </a:r>
            <a:endParaRPr lang="en-US" sz="1750" dirty="0"/>
          </a:p>
        </p:txBody>
      </p:sp>
      <p:sp>
        <p:nvSpPr>
          <p:cNvPr id="20" name="Text 18"/>
          <p:cNvSpPr/>
          <p:nvPr/>
        </p:nvSpPr>
        <p:spPr>
          <a:xfrm>
            <a:off x="7541181" y="5490686"/>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Min: 0 m/s, Max: 20 m/s, Average: 5 m/s</a:t>
            </a:r>
            <a:endParaRPr lang="en-US" sz="1750" dirty="0"/>
          </a:p>
        </p:txBody>
      </p:sp>
      <p:sp>
        <p:nvSpPr>
          <p:cNvPr id="21" name="Shape 19"/>
          <p:cNvSpPr/>
          <p:nvPr/>
        </p:nvSpPr>
        <p:spPr>
          <a:xfrm>
            <a:off x="2045613" y="5986939"/>
            <a:ext cx="10539174" cy="637103"/>
          </a:xfrm>
          <a:prstGeom prst="rect">
            <a:avLst/>
          </a:prstGeom>
          <a:solidFill>
            <a:srgbClr val="000000">
              <a:alpha val="4000"/>
            </a:srgbClr>
          </a:solidFill>
          <a:ln/>
        </p:spPr>
      </p:sp>
      <p:sp>
        <p:nvSpPr>
          <p:cNvPr id="22" name="Text 20"/>
          <p:cNvSpPr/>
          <p:nvPr/>
        </p:nvSpPr>
        <p:spPr>
          <a:xfrm>
            <a:off x="2267783" y="6127790"/>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Atmospheric Pressure</a:t>
            </a:r>
            <a:endParaRPr lang="en-US" sz="1750" dirty="0"/>
          </a:p>
        </p:txBody>
      </p:sp>
      <p:sp>
        <p:nvSpPr>
          <p:cNvPr id="23" name="Text 21"/>
          <p:cNvSpPr/>
          <p:nvPr/>
        </p:nvSpPr>
        <p:spPr>
          <a:xfrm>
            <a:off x="7541181" y="6127790"/>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Min: 980 hPa, Max: 1020 hPa, Average: 1000 hPa</a:t>
            </a:r>
            <a:endParaRPr lang="en-US" sz="1750" dirty="0"/>
          </a:p>
        </p:txBody>
      </p:sp>
      <p:sp>
        <p:nvSpPr>
          <p:cNvPr id="24" name="Shape 22"/>
          <p:cNvSpPr/>
          <p:nvPr/>
        </p:nvSpPr>
        <p:spPr>
          <a:xfrm>
            <a:off x="2045613" y="6624042"/>
            <a:ext cx="10539174" cy="637103"/>
          </a:xfrm>
          <a:prstGeom prst="rect">
            <a:avLst/>
          </a:prstGeom>
          <a:solidFill>
            <a:srgbClr val="FFFFFF">
              <a:alpha val="4000"/>
            </a:srgbClr>
          </a:solidFill>
          <a:ln/>
        </p:spPr>
      </p:sp>
      <p:sp>
        <p:nvSpPr>
          <p:cNvPr id="25" name="Text 23"/>
          <p:cNvSpPr/>
          <p:nvPr/>
        </p:nvSpPr>
        <p:spPr>
          <a:xfrm>
            <a:off x="2267783" y="6764893"/>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Visibility</a:t>
            </a:r>
            <a:endParaRPr lang="en-US" sz="1750" dirty="0"/>
          </a:p>
        </p:txBody>
      </p:sp>
      <p:sp>
        <p:nvSpPr>
          <p:cNvPr id="26" name="Text 24"/>
          <p:cNvSpPr/>
          <p:nvPr/>
        </p:nvSpPr>
        <p:spPr>
          <a:xfrm>
            <a:off x="7541181" y="6764893"/>
            <a:ext cx="4821436" cy="355402"/>
          </a:xfrm>
          <a:prstGeom prst="rect">
            <a:avLst/>
          </a:prstGeom>
          <a:noFill/>
          <a:ln/>
        </p:spPr>
        <p:txBody>
          <a:bodyPr wrap="none" rtlCol="0" anchor="t"/>
          <a:lstStyle/>
          <a:p>
            <a:pPr marL="0" indent="0">
              <a:lnSpc>
                <a:spcPts val="2799"/>
              </a:lnSpc>
              <a:buNone/>
            </a:pPr>
            <a:r>
              <a:rPr lang="en-US" sz="1750" dirty="0">
                <a:solidFill>
                  <a:srgbClr val="3B4E4E"/>
                </a:solidFill>
                <a:latin typeface="Overpass" pitchFamily="34" charset="0"/>
                <a:ea typeface="Overpass" pitchFamily="34" charset="-122"/>
                <a:cs typeface="Overpass" pitchFamily="34" charset="-120"/>
              </a:rPr>
              <a:t>Min: 500 m, Max: 10000 m, Average: 5000 m</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0" y="0"/>
            <a:ext cx="14630400" cy="8229600"/>
          </a:xfrm>
          <a:prstGeom prst="rect">
            <a:avLst/>
          </a:prstGeom>
          <a:solidFill>
            <a:srgbClr val="FFFDE6"/>
          </a:solidFill>
          <a:ln/>
        </p:spPr>
        <p:txBody>
          <a:bodyPr/>
          <a:lstStyle/>
          <a:p>
            <a:endParaRPr lang="en-IN" dirty="0"/>
          </a:p>
        </p:txBody>
      </p:sp>
      <p:sp>
        <p:nvSpPr>
          <p:cNvPr id="2" name="Rectangle 1">
            <a:extLst>
              <a:ext uri="{FF2B5EF4-FFF2-40B4-BE49-F238E27FC236}">
                <a16:creationId xmlns:a16="http://schemas.microsoft.com/office/drawing/2014/main" id="{350F548C-25EA-7F73-6C86-36EB6382EBEE}"/>
              </a:ext>
            </a:extLst>
          </p:cNvPr>
          <p:cNvSpPr/>
          <p:nvPr/>
        </p:nvSpPr>
        <p:spPr>
          <a:xfrm>
            <a:off x="865174" y="0"/>
            <a:ext cx="4033860" cy="2646878"/>
          </a:xfrm>
          <a:prstGeom prst="rect">
            <a:avLst/>
          </a:prstGeom>
          <a:noFill/>
        </p:spPr>
        <p:txBody>
          <a:bodyPr wrap="none" lIns="91440" tIns="45720" rIns="91440" bIns="45720">
            <a:spAutoFit/>
          </a:bodyPr>
          <a:lstStyle/>
          <a:p>
            <a:pPr algn="ctr"/>
            <a:r>
              <a:rPr lang="en-US" sz="9600" dirty="0">
                <a:ln w="0"/>
                <a:solidFill>
                  <a:schemeClr val="accent1"/>
                </a:solidFill>
                <a:effectLst>
                  <a:outerShdw blurRad="50800" dist="38100" dir="16200000" rotWithShape="0">
                    <a:prstClr val="black">
                      <a:alpha val="40000"/>
                    </a:prstClr>
                  </a:outerShdw>
                </a:effectLst>
              </a:rPr>
              <a:t>TOOLS</a:t>
            </a:r>
            <a:r>
              <a:rPr lang="en-US" sz="16600" dirty="0">
                <a:ln w="0"/>
                <a:solidFill>
                  <a:schemeClr val="accent1"/>
                </a:solidFill>
                <a:effectLst>
                  <a:outerShdw blurRad="50800" dist="38100" dir="16200000" rotWithShape="0">
                    <a:prstClr val="black">
                      <a:alpha val="40000"/>
                    </a:prstClr>
                  </a:outerShdw>
                </a:effectLst>
              </a:rPr>
              <a:t>:</a:t>
            </a:r>
          </a:p>
        </p:txBody>
      </p:sp>
      <p:sp>
        <p:nvSpPr>
          <p:cNvPr id="4" name="TextBox 3">
            <a:extLst>
              <a:ext uri="{FF2B5EF4-FFF2-40B4-BE49-F238E27FC236}">
                <a16:creationId xmlns:a16="http://schemas.microsoft.com/office/drawing/2014/main" id="{4A2826C2-C9E9-EC39-56C7-B3264F462B1E}"/>
              </a:ext>
            </a:extLst>
          </p:cNvPr>
          <p:cNvSpPr txBox="1"/>
          <p:nvPr/>
        </p:nvSpPr>
        <p:spPr>
          <a:xfrm>
            <a:off x="1261641" y="3044142"/>
            <a:ext cx="12477508" cy="5632311"/>
          </a:xfrm>
          <a:prstGeom prst="rect">
            <a:avLst/>
          </a:prstGeom>
          <a:noFill/>
        </p:spPr>
        <p:txBody>
          <a:bodyPr wrap="square" rtlCol="0">
            <a:spAutoFit/>
          </a:bodyPr>
          <a:lstStyle/>
          <a:p>
            <a:pPr marL="457200" indent="-457200">
              <a:buFont typeface="Arial" panose="020B0604020202020204" pitchFamily="34" charset="0"/>
              <a:buChar char="•"/>
            </a:pPr>
            <a:r>
              <a:rPr lang="en-US" sz="6000" dirty="0"/>
              <a:t>R STUDIO for developing the data dashboard</a:t>
            </a:r>
          </a:p>
          <a:p>
            <a:pPr marL="457200" indent="-457200">
              <a:buFont typeface="Arial" panose="020B0604020202020204" pitchFamily="34" charset="0"/>
              <a:buChar char="•"/>
            </a:pPr>
            <a:r>
              <a:rPr lang="en-US" sz="6000" dirty="0"/>
              <a:t>OpenWeatherMap API for the real time historical data</a:t>
            </a:r>
          </a:p>
          <a:p>
            <a:pPr marL="457200" indent="-457200">
              <a:buFont typeface="Arial" panose="020B0604020202020204" pitchFamily="34" charset="0"/>
              <a:buChar char="•"/>
            </a:pPr>
            <a:endParaRPr lang="en-US" sz="6000" dirty="0"/>
          </a:p>
          <a:p>
            <a:pPr marL="457200" indent="-457200">
              <a:buFont typeface="Arial" panose="020B0604020202020204" pitchFamily="34" charset="0"/>
              <a:buChar char="•"/>
            </a:pPr>
            <a:endParaRPr lang="en-IN" sz="6000" dirty="0"/>
          </a:p>
        </p:txBody>
      </p:sp>
    </p:spTree>
    <p:extLst>
      <p:ext uri="{BB962C8B-B14F-4D97-AF65-F5344CB8AC3E}">
        <p14:creationId xmlns:p14="http://schemas.microsoft.com/office/powerpoint/2010/main" val="18506833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25556D3-016B-0C57-D0C6-AB299D13FEB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0" y="0"/>
            <a:ext cx="14630400" cy="8229600"/>
          </a:xfrm>
          <a:prstGeom prst="rect">
            <a:avLst/>
          </a:prstGeom>
        </p:spPr>
      </p:pic>
      <p:sp>
        <p:nvSpPr>
          <p:cNvPr id="4" name="TextBox 3">
            <a:extLst>
              <a:ext uri="{FF2B5EF4-FFF2-40B4-BE49-F238E27FC236}">
                <a16:creationId xmlns:a16="http://schemas.microsoft.com/office/drawing/2014/main" id="{85FDE77E-71AB-FFC4-011C-5E76F0847D3E}"/>
              </a:ext>
            </a:extLst>
          </p:cNvPr>
          <p:cNvSpPr txBox="1"/>
          <p:nvPr/>
        </p:nvSpPr>
        <p:spPr>
          <a:xfrm>
            <a:off x="0" y="8229600"/>
            <a:ext cx="14630400" cy="230832"/>
          </a:xfrm>
          <a:prstGeom prst="rect">
            <a:avLst/>
          </a:prstGeom>
          <a:noFill/>
        </p:spPr>
        <p:txBody>
          <a:bodyPr wrap="square" rtlCol="0">
            <a:spAutoFit/>
          </a:bodyPr>
          <a:lstStyle/>
          <a:p>
            <a:r>
              <a:rPr lang="en-IN" sz="900">
                <a:hlinkClick r:id="rId3" tooltip="https://www.thebluediamondgallery.com/wooden-tile/t/thank-you.html"/>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2052207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125260"/>
            <a:ext cx="7477601" cy="2874645"/>
          </a:xfrm>
          <a:prstGeom prst="rect">
            <a:avLst/>
          </a:prstGeom>
          <a:noFill/>
          <a:ln/>
        </p:spPr>
        <p:txBody>
          <a:bodyPr wrap="square" rtlCol="0" anchor="t"/>
          <a:lstStyle/>
          <a:p>
            <a:pPr marL="0" indent="0">
              <a:lnSpc>
                <a:spcPts val="7545"/>
              </a:lnSpc>
              <a:buNone/>
            </a:pPr>
            <a:r>
              <a:rPr lang="en-US" sz="6036" b="1" dirty="0">
                <a:solidFill>
                  <a:srgbClr val="233939"/>
                </a:solidFill>
                <a:latin typeface="Syne" pitchFamily="34" charset="0"/>
                <a:ea typeface="Syne" pitchFamily="34" charset="-122"/>
                <a:cs typeface="Syne" pitchFamily="34" charset="-120"/>
              </a:rPr>
              <a:t>Introduction:</a:t>
            </a:r>
          </a:p>
          <a:p>
            <a:pPr marL="0" indent="0">
              <a:lnSpc>
                <a:spcPts val="7545"/>
              </a:lnSpc>
              <a:buNone/>
            </a:pPr>
            <a:r>
              <a:rPr lang="en-US" sz="6036" b="1" dirty="0">
                <a:solidFill>
                  <a:srgbClr val="233939"/>
                </a:solidFill>
                <a:latin typeface="Syne" pitchFamily="34" charset="0"/>
                <a:ea typeface="Syne" pitchFamily="34" charset="-122"/>
              </a:rPr>
              <a:t>Weather Analytics</a:t>
            </a:r>
            <a:endParaRPr lang="en-US" sz="6036" dirty="0"/>
          </a:p>
        </p:txBody>
      </p:sp>
      <p:sp>
        <p:nvSpPr>
          <p:cNvPr id="6" name="Text 3"/>
          <p:cNvSpPr/>
          <p:nvPr/>
        </p:nvSpPr>
        <p:spPr>
          <a:xfrm>
            <a:off x="833199" y="4333161"/>
            <a:ext cx="7477601" cy="3100373"/>
          </a:xfrm>
          <a:prstGeom prst="rect">
            <a:avLst/>
          </a:prstGeom>
          <a:noFill/>
          <a:ln/>
        </p:spPr>
        <p:txBody>
          <a:bodyPr wrap="square" rtlCol="0" anchor="t"/>
          <a:lstStyle/>
          <a:p>
            <a:pPr marL="0" indent="0">
              <a:lnSpc>
                <a:spcPts val="2799"/>
              </a:lnSpc>
              <a:buNone/>
            </a:pPr>
            <a:r>
              <a:rPr lang="en-IN" sz="1750" dirty="0">
                <a:solidFill>
                  <a:srgbClr val="3B4E4E"/>
                </a:solidFill>
                <a:latin typeface="Overpass" pitchFamily="34" charset="0"/>
                <a:ea typeface="Overpass" pitchFamily="34" charset="-122"/>
                <a:cs typeface="Overpass" pitchFamily="34" charset="-120"/>
              </a:rPr>
              <a:t>Weather analytics helps in predicting and preparing for extreme weather events such as hurricanes, tornadoes, floods, and heatwaves, thereby enabling authorities to implement preventive measures and mitigate risks to human life and infrastructure. With the advent of advanced technologies like artificial intelligence and machine learning, weather analytics continues to evolve, offering more accurate forecasts and enhancing our understanding of the complex dynamics of the Earth's atmosphere.</a:t>
            </a:r>
            <a:endParaRPr lang="en-US" sz="1750" dirty="0"/>
          </a:p>
        </p:txBody>
      </p:sp>
      <p:sp>
        <p:nvSpPr>
          <p:cNvPr id="8" name="Text 5"/>
          <p:cNvSpPr/>
          <p:nvPr/>
        </p:nvSpPr>
        <p:spPr>
          <a:xfrm>
            <a:off x="909518" y="6836688"/>
            <a:ext cx="202763" cy="146328"/>
          </a:xfrm>
          <a:prstGeom prst="rect">
            <a:avLst/>
          </a:prstGeom>
          <a:noFill/>
          <a:ln/>
        </p:spPr>
        <p:txBody>
          <a:bodyPr wrap="none" rtlCol="0" anchor="t"/>
          <a:lstStyle/>
          <a:p>
            <a:pPr marL="0" indent="0" algn="ctr">
              <a:lnSpc>
                <a:spcPts val="1152"/>
              </a:lnSpc>
              <a:buNone/>
            </a:pPr>
            <a:endParaRPr lang="en-US" sz="1152" dirty="0"/>
          </a:p>
        </p:txBody>
      </p:sp>
      <p:sp>
        <p:nvSpPr>
          <p:cNvPr id="9" name="Text 6"/>
          <p:cNvSpPr/>
          <p:nvPr/>
        </p:nvSpPr>
        <p:spPr>
          <a:xfrm>
            <a:off x="1299686" y="6715482"/>
            <a:ext cx="2526268" cy="388858"/>
          </a:xfrm>
          <a:prstGeom prst="rect">
            <a:avLst/>
          </a:prstGeom>
          <a:noFill/>
          <a:ln/>
        </p:spPr>
        <p:txBody>
          <a:bodyPr wrap="none" rtlCol="0" anchor="t"/>
          <a:lstStyle/>
          <a:p>
            <a:pPr marL="0" indent="0" algn="l">
              <a:lnSpc>
                <a:spcPts val="3062"/>
              </a:lnSpc>
              <a:buNone/>
            </a:pPr>
            <a:endParaRPr lang="en-US" sz="2187" dirty="0"/>
          </a:p>
        </p:txBody>
      </p:sp>
    </p:spTree>
    <p:extLst>
      <p:ext uri="{BB962C8B-B14F-4D97-AF65-F5344CB8AC3E}">
        <p14:creationId xmlns:p14="http://schemas.microsoft.com/office/powerpoint/2010/main" val="1619763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12" name="Shape 1">
            <a:extLst>
              <a:ext uri="{FF2B5EF4-FFF2-40B4-BE49-F238E27FC236}">
                <a16:creationId xmlns:a16="http://schemas.microsoft.com/office/drawing/2014/main" id="{DAD37C09-9025-5DF7-00C1-3AE3E41E29CA}"/>
              </a:ext>
            </a:extLst>
          </p:cNvPr>
          <p:cNvSpPr/>
          <p:nvPr/>
        </p:nvSpPr>
        <p:spPr>
          <a:xfrm>
            <a:off x="-2026920" y="-1264920"/>
            <a:ext cx="19339560" cy="11094720"/>
          </a:xfrm>
          <a:prstGeom prst="rect">
            <a:avLst/>
          </a:prstGeom>
          <a:solidFill>
            <a:srgbClr val="FFFDE6"/>
          </a:solidFill>
          <a:ln/>
        </p:spPr>
        <p:txBody>
          <a:bodyPr/>
          <a:lstStyle/>
          <a:p>
            <a:endParaRPr lang="en-IN" dirty="0"/>
          </a:p>
        </p:txBody>
      </p:sp>
      <p:sp>
        <p:nvSpPr>
          <p:cNvPr id="4" name="Text 2"/>
          <p:cNvSpPr/>
          <p:nvPr/>
        </p:nvSpPr>
        <p:spPr>
          <a:xfrm>
            <a:off x="0" y="487680"/>
            <a:ext cx="14630400" cy="1708546"/>
          </a:xfrm>
          <a:prstGeom prst="rect">
            <a:avLst/>
          </a:prstGeom>
          <a:noFill/>
          <a:ln/>
        </p:spPr>
        <p:txBody>
          <a:bodyPr wrap="square" rtlCol="0" anchor="t"/>
          <a:lstStyle/>
          <a:p>
            <a:pPr marL="0" indent="0" algn="ctr">
              <a:lnSpc>
                <a:spcPts val="5468"/>
              </a:lnSpc>
              <a:buNone/>
            </a:pPr>
            <a:r>
              <a:rPr lang="en-US" sz="7200" b="1" dirty="0">
                <a:solidFill>
                  <a:srgbClr val="233939"/>
                </a:solidFill>
                <a:latin typeface="Syne" pitchFamily="34" charset="0"/>
                <a:ea typeface="Syne" pitchFamily="34" charset="-122"/>
              </a:rPr>
              <a:t>Objectives</a:t>
            </a:r>
            <a:endParaRPr lang="en-US" sz="3200" dirty="0"/>
          </a:p>
        </p:txBody>
      </p:sp>
      <p:sp>
        <p:nvSpPr>
          <p:cNvPr id="5" name="Text 3"/>
          <p:cNvSpPr/>
          <p:nvPr/>
        </p:nvSpPr>
        <p:spPr>
          <a:xfrm>
            <a:off x="563881" y="2468879"/>
            <a:ext cx="3489960" cy="629959"/>
          </a:xfrm>
          <a:prstGeom prst="rect">
            <a:avLst/>
          </a:prstGeom>
          <a:noFill/>
          <a:ln/>
        </p:spPr>
        <p:txBody>
          <a:bodyPr wrap="none" rtlCol="0" anchor="t"/>
          <a:lstStyle/>
          <a:p>
            <a:pPr marL="0" indent="0" algn="ctr">
              <a:lnSpc>
                <a:spcPts val="2734"/>
              </a:lnSpc>
              <a:buNone/>
            </a:pPr>
            <a:r>
              <a:rPr lang="en-US" sz="2800" b="1" dirty="0"/>
              <a:t>Fabricate a Dashboard:</a:t>
            </a:r>
          </a:p>
        </p:txBody>
      </p:sp>
      <p:sp>
        <p:nvSpPr>
          <p:cNvPr id="6" name="Text 4"/>
          <p:cNvSpPr/>
          <p:nvPr/>
        </p:nvSpPr>
        <p:spPr>
          <a:xfrm>
            <a:off x="563881" y="3098839"/>
            <a:ext cx="4630460" cy="4089084"/>
          </a:xfrm>
          <a:prstGeom prst="rect">
            <a:avLst/>
          </a:prstGeom>
          <a:noFill/>
          <a:ln/>
        </p:spPr>
        <p:txBody>
          <a:bodyPr wrap="square" rtlCol="0" anchor="t"/>
          <a:lstStyle/>
          <a:p>
            <a:pPr marL="0" indent="0">
              <a:lnSpc>
                <a:spcPts val="2799"/>
              </a:lnSpc>
              <a:buNone/>
            </a:pPr>
            <a:r>
              <a:rPr lang="en-US" sz="2800" dirty="0">
                <a:solidFill>
                  <a:srgbClr val="3B4E4E"/>
                </a:solidFill>
                <a:latin typeface="Overpass" pitchFamily="34" charset="0"/>
                <a:ea typeface="Overpass" pitchFamily="34" charset="-122"/>
              </a:rPr>
              <a:t>Understand the working and functionality of analytics by implementing different plots with real time data </a:t>
            </a:r>
          </a:p>
        </p:txBody>
      </p:sp>
      <p:sp>
        <p:nvSpPr>
          <p:cNvPr id="7" name="Text 5"/>
          <p:cNvSpPr/>
          <p:nvPr/>
        </p:nvSpPr>
        <p:spPr>
          <a:xfrm>
            <a:off x="5194341" y="2468879"/>
            <a:ext cx="3729739" cy="517389"/>
          </a:xfrm>
          <a:prstGeom prst="rect">
            <a:avLst/>
          </a:prstGeom>
          <a:noFill/>
          <a:ln/>
        </p:spPr>
        <p:txBody>
          <a:bodyPr wrap="none" rtlCol="0" anchor="t"/>
          <a:lstStyle/>
          <a:p>
            <a:pPr marL="0" indent="0" algn="ctr">
              <a:lnSpc>
                <a:spcPts val="2734"/>
              </a:lnSpc>
              <a:buNone/>
            </a:pPr>
            <a:r>
              <a:rPr lang="en-US" sz="2800" b="1" dirty="0"/>
              <a:t>Analyze Data:</a:t>
            </a:r>
          </a:p>
        </p:txBody>
      </p:sp>
      <p:sp>
        <p:nvSpPr>
          <p:cNvPr id="9" name="Text 7"/>
          <p:cNvSpPr/>
          <p:nvPr/>
        </p:nvSpPr>
        <p:spPr>
          <a:xfrm>
            <a:off x="9449872" y="2468879"/>
            <a:ext cx="5296275" cy="977147"/>
          </a:xfrm>
          <a:prstGeom prst="rect">
            <a:avLst/>
          </a:prstGeom>
          <a:noFill/>
          <a:ln/>
        </p:spPr>
        <p:txBody>
          <a:bodyPr wrap="square" rtlCol="0" anchor="t"/>
          <a:lstStyle/>
          <a:p>
            <a:pPr>
              <a:lnSpc>
                <a:spcPts val="2734"/>
              </a:lnSpc>
            </a:pPr>
            <a:r>
              <a:rPr lang="en-US" sz="2800" b="1" dirty="0"/>
              <a:t>Personalized Recommendations:</a:t>
            </a:r>
          </a:p>
        </p:txBody>
      </p:sp>
      <p:sp>
        <p:nvSpPr>
          <p:cNvPr id="10" name="Text 8"/>
          <p:cNvSpPr/>
          <p:nvPr/>
        </p:nvSpPr>
        <p:spPr>
          <a:xfrm>
            <a:off x="9449872" y="3098839"/>
            <a:ext cx="5028128" cy="5350680"/>
          </a:xfrm>
          <a:prstGeom prst="rect">
            <a:avLst/>
          </a:prstGeom>
          <a:noFill/>
          <a:ln/>
        </p:spPr>
        <p:txBody>
          <a:bodyPr wrap="square" rtlCol="0" anchor="t"/>
          <a:lstStyle/>
          <a:p>
            <a:pPr indent="0">
              <a:lnSpc>
                <a:spcPts val="2799"/>
              </a:lnSpc>
              <a:buNone/>
            </a:pPr>
            <a:r>
              <a:rPr lang="en-US" sz="2800" dirty="0">
                <a:solidFill>
                  <a:srgbClr val="3B4E4E"/>
                </a:solidFill>
                <a:latin typeface="Overpass" pitchFamily="34" charset="0"/>
                <a:ea typeface="Overpass" pitchFamily="34" charset="-122"/>
              </a:rPr>
              <a:t>Based on the historical weather data, the app provides personalized recommendations to help users make the most of the present  conditions. These tailored suggestions can range from outdoor activity planning to wardrobe choices, ensuring users are well-prepared for the weather ahead.</a:t>
            </a:r>
          </a:p>
        </p:txBody>
      </p:sp>
      <p:sp>
        <p:nvSpPr>
          <p:cNvPr id="11" name="TextBox 10">
            <a:extLst>
              <a:ext uri="{FF2B5EF4-FFF2-40B4-BE49-F238E27FC236}">
                <a16:creationId xmlns:a16="http://schemas.microsoft.com/office/drawing/2014/main" id="{ADC5ACE8-1AF1-7125-600A-31E6D5C790DC}"/>
              </a:ext>
            </a:extLst>
          </p:cNvPr>
          <p:cNvSpPr txBox="1"/>
          <p:nvPr/>
        </p:nvSpPr>
        <p:spPr>
          <a:xfrm>
            <a:off x="5059680" y="2986268"/>
            <a:ext cx="3864401" cy="3816429"/>
          </a:xfrm>
          <a:prstGeom prst="rect">
            <a:avLst/>
          </a:prstGeom>
          <a:noFill/>
        </p:spPr>
        <p:txBody>
          <a:bodyPr wrap="square" rtlCol="0">
            <a:spAutoFit/>
          </a:bodyPr>
          <a:lstStyle/>
          <a:p>
            <a:r>
              <a:rPr lang="en-US" sz="2800" dirty="0">
                <a:solidFill>
                  <a:srgbClr val="3B4E4E"/>
                </a:solidFill>
                <a:latin typeface="Overpass" pitchFamily="34" charset="0"/>
                <a:ea typeface="Overpass" pitchFamily="34" charset="-122"/>
              </a:rPr>
              <a:t>Understand the tends of different weather parameters and display their graphs. Calculate their summary statistics </a:t>
            </a:r>
          </a:p>
          <a:p>
            <a:r>
              <a:rPr lang="en-US" sz="2800" dirty="0">
                <a:solidFill>
                  <a:srgbClr val="3B4E4E"/>
                </a:solidFill>
                <a:latin typeface="Overpass" pitchFamily="34" charset="0"/>
                <a:ea typeface="Overpass" pitchFamily="34" charset="-122"/>
              </a:rPr>
              <a:t>Show all the data is an beautiful Graphical Interface</a:t>
            </a: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txBody>
          <a:bodyPr/>
          <a:lstStyle/>
          <a:p>
            <a:endParaRPr lang="en-IN" dirty="0"/>
          </a:p>
        </p:txBody>
      </p:sp>
      <p:sp>
        <p:nvSpPr>
          <p:cNvPr id="4" name="Text 2"/>
          <p:cNvSpPr/>
          <p:nvPr/>
        </p:nvSpPr>
        <p:spPr>
          <a:xfrm>
            <a:off x="2037993" y="1155859"/>
            <a:ext cx="10554414" cy="1388745"/>
          </a:xfrm>
          <a:prstGeom prst="rect">
            <a:avLst/>
          </a:prstGeom>
          <a:noFill/>
          <a:ln/>
        </p:spPr>
        <p:txBody>
          <a:bodyPr wrap="square" rtlCol="0" anchor="t"/>
          <a:lstStyle/>
          <a:p>
            <a:pPr marL="0" indent="0" algn="ctr">
              <a:lnSpc>
                <a:spcPts val="5468"/>
              </a:lnSpc>
              <a:buNone/>
            </a:pPr>
            <a:r>
              <a:rPr lang="en-US" sz="8800" b="1" dirty="0">
                <a:solidFill>
                  <a:srgbClr val="233939"/>
                </a:solidFill>
                <a:latin typeface="Syne" pitchFamily="34" charset="0"/>
                <a:ea typeface="Syne" pitchFamily="34" charset="-122"/>
                <a:cs typeface="Syne" pitchFamily="34" charset="-120"/>
              </a:rPr>
              <a:t>OBJECTIVES</a:t>
            </a:r>
            <a:endParaRPr lang="en-US" sz="4374" dirty="0"/>
          </a:p>
        </p:txBody>
      </p:sp>
      <p:pic>
        <p:nvPicPr>
          <p:cNvPr id="5" name="Image 0" descr="preencoded.png"/>
          <p:cNvPicPr>
            <a:picLocks noChangeAspect="1"/>
          </p:cNvPicPr>
          <p:nvPr/>
        </p:nvPicPr>
        <p:blipFill>
          <a:blip r:embed="rId3"/>
          <a:stretch>
            <a:fillRect/>
          </a:stretch>
        </p:blipFill>
        <p:spPr>
          <a:xfrm>
            <a:off x="2037993" y="2988945"/>
            <a:ext cx="555427" cy="555427"/>
          </a:xfrm>
          <a:prstGeom prst="rect">
            <a:avLst/>
          </a:prstGeom>
        </p:spPr>
      </p:pic>
      <p:sp>
        <p:nvSpPr>
          <p:cNvPr id="6" name="Text 3"/>
          <p:cNvSpPr/>
          <p:nvPr/>
        </p:nvSpPr>
        <p:spPr>
          <a:xfrm>
            <a:off x="2037993" y="3766542"/>
            <a:ext cx="2388632" cy="694373"/>
          </a:xfrm>
          <a:prstGeom prst="rect">
            <a:avLst/>
          </a:prstGeom>
          <a:noFill/>
          <a:ln/>
        </p:spPr>
        <p:txBody>
          <a:bodyPr wrap="square" rtlCol="0" anchor="t"/>
          <a:lstStyle/>
          <a:p>
            <a:pPr marL="0" indent="0" algn="l">
              <a:lnSpc>
                <a:spcPts val="2734"/>
              </a:lnSpc>
              <a:buNone/>
            </a:pPr>
            <a:r>
              <a:rPr lang="en-US" sz="2187" b="1" dirty="0">
                <a:solidFill>
                  <a:srgbClr val="3B4E4E"/>
                </a:solidFill>
                <a:latin typeface="Syne" pitchFamily="34" charset="0"/>
                <a:ea typeface="Syne" pitchFamily="34" charset="-122"/>
                <a:cs typeface="Syne" pitchFamily="34" charset="-120"/>
              </a:rPr>
              <a:t>Personalized Location</a:t>
            </a:r>
            <a:endParaRPr lang="en-US" sz="2187" dirty="0"/>
          </a:p>
        </p:txBody>
      </p:sp>
      <p:sp>
        <p:nvSpPr>
          <p:cNvPr id="7" name="Text 4"/>
          <p:cNvSpPr/>
          <p:nvPr/>
        </p:nvSpPr>
        <p:spPr>
          <a:xfrm>
            <a:off x="2037993" y="4594146"/>
            <a:ext cx="2388632" cy="1777008"/>
          </a:xfrm>
          <a:prstGeom prst="rect">
            <a:avLst/>
          </a:prstGeom>
          <a:noFill/>
          <a:ln/>
        </p:spPr>
        <p:txBody>
          <a:bodyPr wrap="square" rtlCol="0" anchor="t"/>
          <a:lstStyle/>
          <a:p>
            <a:pPr marL="0" indent="0" algn="l">
              <a:lnSpc>
                <a:spcPts val="2799"/>
              </a:lnSpc>
              <a:buNone/>
            </a:pPr>
            <a:r>
              <a:rPr lang="en-US" sz="1750" dirty="0">
                <a:solidFill>
                  <a:srgbClr val="3B4E4E"/>
                </a:solidFill>
                <a:latin typeface="Overpass" pitchFamily="34" charset="0"/>
                <a:ea typeface="Overpass" pitchFamily="34" charset="-122"/>
                <a:cs typeface="Overpass" pitchFamily="34" charset="-120"/>
              </a:rPr>
              <a:t>Explore weather data tailored to your specific location or multiple locations of interest.</a:t>
            </a:r>
            <a:endParaRPr lang="en-US" sz="1750" dirty="0"/>
          </a:p>
        </p:txBody>
      </p:sp>
      <p:pic>
        <p:nvPicPr>
          <p:cNvPr id="8" name="Image 1" descr="preencoded.png"/>
          <p:cNvPicPr>
            <a:picLocks noChangeAspect="1"/>
          </p:cNvPicPr>
          <p:nvPr/>
        </p:nvPicPr>
        <p:blipFill>
          <a:blip r:embed="rId4"/>
          <a:stretch>
            <a:fillRect/>
          </a:stretch>
        </p:blipFill>
        <p:spPr>
          <a:xfrm>
            <a:off x="4759881" y="2988945"/>
            <a:ext cx="555427" cy="555427"/>
          </a:xfrm>
          <a:prstGeom prst="rect">
            <a:avLst/>
          </a:prstGeom>
        </p:spPr>
      </p:pic>
      <p:sp>
        <p:nvSpPr>
          <p:cNvPr id="9" name="Text 5"/>
          <p:cNvSpPr/>
          <p:nvPr/>
        </p:nvSpPr>
        <p:spPr>
          <a:xfrm>
            <a:off x="4759881" y="3766542"/>
            <a:ext cx="2388632" cy="694373"/>
          </a:xfrm>
          <a:prstGeom prst="rect">
            <a:avLst/>
          </a:prstGeom>
          <a:noFill/>
          <a:ln/>
        </p:spPr>
        <p:txBody>
          <a:bodyPr wrap="square" rtlCol="0" anchor="t"/>
          <a:lstStyle/>
          <a:p>
            <a:pPr marL="0" indent="0" algn="l">
              <a:lnSpc>
                <a:spcPts val="2734"/>
              </a:lnSpc>
              <a:buNone/>
            </a:pPr>
            <a:r>
              <a:rPr lang="en-US" sz="2187" b="1" dirty="0">
                <a:solidFill>
                  <a:srgbClr val="3B4E4E"/>
                </a:solidFill>
                <a:latin typeface="Syne" pitchFamily="34" charset="0"/>
                <a:ea typeface="Syne" pitchFamily="34" charset="-122"/>
                <a:cs typeface="Syne" pitchFamily="34" charset="-120"/>
              </a:rPr>
              <a:t>Detailed Visualizations</a:t>
            </a:r>
            <a:endParaRPr lang="en-US" sz="2187" dirty="0"/>
          </a:p>
        </p:txBody>
      </p:sp>
      <p:sp>
        <p:nvSpPr>
          <p:cNvPr id="10" name="Text 6"/>
          <p:cNvSpPr/>
          <p:nvPr/>
        </p:nvSpPr>
        <p:spPr>
          <a:xfrm>
            <a:off x="4759881" y="4594146"/>
            <a:ext cx="2388632" cy="1777008"/>
          </a:xfrm>
          <a:prstGeom prst="rect">
            <a:avLst/>
          </a:prstGeom>
          <a:noFill/>
          <a:ln/>
        </p:spPr>
        <p:txBody>
          <a:bodyPr wrap="square" rtlCol="0" anchor="t"/>
          <a:lstStyle/>
          <a:p>
            <a:pPr marL="0" indent="0" algn="l">
              <a:lnSpc>
                <a:spcPts val="2799"/>
              </a:lnSpc>
              <a:buNone/>
            </a:pPr>
            <a:r>
              <a:rPr lang="en-US" sz="1750" dirty="0">
                <a:solidFill>
                  <a:srgbClr val="3B4E4E"/>
                </a:solidFill>
                <a:latin typeface="Overpass" pitchFamily="34" charset="0"/>
                <a:ea typeface="Overpass" pitchFamily="34" charset="-122"/>
                <a:cs typeface="Overpass" pitchFamily="34" charset="-120"/>
              </a:rPr>
              <a:t>Gain a comprehensive understanding of weather patterns through interactive graphs and charts.</a:t>
            </a:r>
            <a:endParaRPr lang="en-US" sz="1750" dirty="0"/>
          </a:p>
        </p:txBody>
      </p:sp>
      <p:pic>
        <p:nvPicPr>
          <p:cNvPr id="11" name="Image 2" descr="preencoded.png"/>
          <p:cNvPicPr>
            <a:picLocks noChangeAspect="1"/>
          </p:cNvPicPr>
          <p:nvPr/>
        </p:nvPicPr>
        <p:blipFill>
          <a:blip r:embed="rId5"/>
          <a:stretch>
            <a:fillRect/>
          </a:stretch>
        </p:blipFill>
        <p:spPr>
          <a:xfrm>
            <a:off x="7481768" y="2988945"/>
            <a:ext cx="555427" cy="555427"/>
          </a:xfrm>
          <a:prstGeom prst="rect">
            <a:avLst/>
          </a:prstGeom>
        </p:spPr>
      </p:pic>
      <p:sp>
        <p:nvSpPr>
          <p:cNvPr id="12" name="Text 7"/>
          <p:cNvSpPr/>
          <p:nvPr/>
        </p:nvSpPr>
        <p:spPr>
          <a:xfrm>
            <a:off x="7481768" y="3766542"/>
            <a:ext cx="2388632" cy="1041559"/>
          </a:xfrm>
          <a:prstGeom prst="rect">
            <a:avLst/>
          </a:prstGeom>
          <a:noFill/>
          <a:ln/>
        </p:spPr>
        <p:txBody>
          <a:bodyPr wrap="square" rtlCol="0" anchor="t"/>
          <a:lstStyle/>
          <a:p>
            <a:pPr marL="0" indent="0" algn="l">
              <a:lnSpc>
                <a:spcPts val="2734"/>
              </a:lnSpc>
              <a:buNone/>
            </a:pPr>
            <a:r>
              <a:rPr lang="en-US" sz="2187" b="1" dirty="0">
                <a:solidFill>
                  <a:srgbClr val="3B4E4E"/>
                </a:solidFill>
                <a:latin typeface="Syne" pitchFamily="34" charset="0"/>
                <a:ea typeface="Syne" pitchFamily="34" charset="-122"/>
                <a:cs typeface="Syne" pitchFamily="34" charset="-120"/>
              </a:rPr>
              <a:t>Personalized Recommendations</a:t>
            </a:r>
            <a:endParaRPr lang="en-US" sz="2187" dirty="0"/>
          </a:p>
        </p:txBody>
      </p:sp>
      <p:sp>
        <p:nvSpPr>
          <p:cNvPr id="13" name="Text 8"/>
          <p:cNvSpPr/>
          <p:nvPr/>
        </p:nvSpPr>
        <p:spPr>
          <a:xfrm>
            <a:off x="7481768" y="4941332"/>
            <a:ext cx="2388632" cy="1777008"/>
          </a:xfrm>
          <a:prstGeom prst="rect">
            <a:avLst/>
          </a:prstGeom>
          <a:noFill/>
          <a:ln/>
        </p:spPr>
        <p:txBody>
          <a:bodyPr wrap="square" rtlCol="0" anchor="t"/>
          <a:lstStyle/>
          <a:p>
            <a:pPr marL="0" indent="0" algn="l">
              <a:lnSpc>
                <a:spcPts val="2799"/>
              </a:lnSpc>
              <a:buNone/>
            </a:pPr>
            <a:r>
              <a:rPr lang="en-US" sz="1750" dirty="0">
                <a:solidFill>
                  <a:srgbClr val="3B4E4E"/>
                </a:solidFill>
                <a:latin typeface="Overpass" pitchFamily="34" charset="0"/>
                <a:ea typeface="Overpass" pitchFamily="34" charset="-122"/>
                <a:cs typeface="Overpass" pitchFamily="34" charset="-120"/>
              </a:rPr>
              <a:t>Receive tailored suggestions to help you make the most of the upcoming weather conditions.</a:t>
            </a:r>
            <a:endParaRPr lang="en-US" sz="1750" dirty="0"/>
          </a:p>
        </p:txBody>
      </p:sp>
      <p:pic>
        <p:nvPicPr>
          <p:cNvPr id="14" name="Image 3" descr="preencoded.png"/>
          <p:cNvPicPr>
            <a:picLocks noChangeAspect="1"/>
          </p:cNvPicPr>
          <p:nvPr/>
        </p:nvPicPr>
        <p:blipFill>
          <a:blip r:embed="rId6"/>
          <a:stretch>
            <a:fillRect/>
          </a:stretch>
        </p:blipFill>
        <p:spPr>
          <a:xfrm>
            <a:off x="10203656" y="2988945"/>
            <a:ext cx="555427" cy="555427"/>
          </a:xfrm>
          <a:prstGeom prst="rect">
            <a:avLst/>
          </a:prstGeom>
        </p:spPr>
      </p:pic>
      <p:sp>
        <p:nvSpPr>
          <p:cNvPr id="15" name="Text 9"/>
          <p:cNvSpPr/>
          <p:nvPr/>
        </p:nvSpPr>
        <p:spPr>
          <a:xfrm>
            <a:off x="10203656" y="3766542"/>
            <a:ext cx="2388751" cy="1041559"/>
          </a:xfrm>
          <a:prstGeom prst="rect">
            <a:avLst/>
          </a:prstGeom>
          <a:noFill/>
          <a:ln/>
        </p:spPr>
        <p:txBody>
          <a:bodyPr wrap="square" rtlCol="0" anchor="t"/>
          <a:lstStyle/>
          <a:p>
            <a:pPr marL="0" indent="0" algn="l">
              <a:lnSpc>
                <a:spcPts val="2734"/>
              </a:lnSpc>
              <a:buNone/>
            </a:pPr>
            <a:r>
              <a:rPr lang="en-US" sz="2187" b="1" dirty="0">
                <a:solidFill>
                  <a:srgbClr val="3B4E4E"/>
                </a:solidFill>
                <a:latin typeface="Syne" pitchFamily="34" charset="0"/>
                <a:ea typeface="Syne" pitchFamily="34" charset="-122"/>
                <a:cs typeface="Syne" pitchFamily="34" charset="-120"/>
              </a:rPr>
              <a:t>Informed Decision-Making</a:t>
            </a:r>
            <a:endParaRPr lang="en-US" sz="2187" dirty="0"/>
          </a:p>
        </p:txBody>
      </p:sp>
      <p:sp>
        <p:nvSpPr>
          <p:cNvPr id="16" name="Text 10"/>
          <p:cNvSpPr/>
          <p:nvPr/>
        </p:nvSpPr>
        <p:spPr>
          <a:xfrm>
            <a:off x="10203656" y="4941332"/>
            <a:ext cx="2388751" cy="2132409"/>
          </a:xfrm>
          <a:prstGeom prst="rect">
            <a:avLst/>
          </a:prstGeom>
          <a:noFill/>
          <a:ln/>
        </p:spPr>
        <p:txBody>
          <a:bodyPr wrap="square" rtlCol="0" anchor="t"/>
          <a:lstStyle/>
          <a:p>
            <a:pPr marL="0" indent="0" algn="l">
              <a:lnSpc>
                <a:spcPts val="2799"/>
              </a:lnSpc>
              <a:buNone/>
            </a:pPr>
            <a:r>
              <a:rPr lang="en-US" sz="1750" dirty="0">
                <a:solidFill>
                  <a:srgbClr val="3B4E4E"/>
                </a:solidFill>
                <a:latin typeface="Overpass" pitchFamily="34" charset="0"/>
                <a:ea typeface="Overpass" pitchFamily="34" charset="-122"/>
                <a:cs typeface="Overpass" pitchFamily="34" charset="-120"/>
              </a:rPr>
              <a:t>Leverage the app's weather insights to make informed decisions for your personal and professional needs.</a:t>
            </a:r>
            <a:endParaRPr lang="en-US" sz="1750" dirty="0"/>
          </a:p>
        </p:txBody>
      </p:sp>
    </p:spTree>
    <p:extLst>
      <p:ext uri="{BB962C8B-B14F-4D97-AF65-F5344CB8AC3E}">
        <p14:creationId xmlns:p14="http://schemas.microsoft.com/office/powerpoint/2010/main" val="2463614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83894" y="607576"/>
            <a:ext cx="9320213" cy="1377077"/>
          </a:xfrm>
          <a:prstGeom prst="rect">
            <a:avLst/>
          </a:prstGeom>
          <a:noFill/>
          <a:ln/>
        </p:spPr>
        <p:txBody>
          <a:bodyPr wrap="square" rtlCol="0" anchor="t"/>
          <a:lstStyle/>
          <a:p>
            <a:pPr marL="0" indent="0" algn="ctr">
              <a:lnSpc>
                <a:spcPts val="5422"/>
              </a:lnSpc>
              <a:buNone/>
            </a:pPr>
            <a:r>
              <a:rPr lang="en-US" sz="4338" b="1" dirty="0">
                <a:solidFill>
                  <a:srgbClr val="233939"/>
                </a:solidFill>
                <a:latin typeface="Syne" pitchFamily="34" charset="0"/>
                <a:ea typeface="Syne" pitchFamily="34" charset="-122"/>
              </a:rPr>
              <a:t>Methodology</a:t>
            </a:r>
            <a:endParaRPr lang="en-US" sz="4338" dirty="0"/>
          </a:p>
        </p:txBody>
      </p:sp>
      <p:sp>
        <p:nvSpPr>
          <p:cNvPr id="6" name="Shape 3"/>
          <p:cNvSpPr/>
          <p:nvPr/>
        </p:nvSpPr>
        <p:spPr>
          <a:xfrm>
            <a:off x="4792385" y="2315170"/>
            <a:ext cx="44053" cy="5306854"/>
          </a:xfrm>
          <a:prstGeom prst="roundRect">
            <a:avLst>
              <a:gd name="adj" fmla="val 225099"/>
            </a:avLst>
          </a:prstGeom>
          <a:solidFill>
            <a:srgbClr val="C3D4CC"/>
          </a:solidFill>
          <a:ln/>
        </p:spPr>
      </p:sp>
      <p:sp>
        <p:nvSpPr>
          <p:cNvPr id="7" name="Shape 4"/>
          <p:cNvSpPr/>
          <p:nvPr/>
        </p:nvSpPr>
        <p:spPr>
          <a:xfrm>
            <a:off x="5062299" y="2713077"/>
            <a:ext cx="771168" cy="44053"/>
          </a:xfrm>
          <a:prstGeom prst="roundRect">
            <a:avLst>
              <a:gd name="adj" fmla="val 225099"/>
            </a:avLst>
          </a:prstGeom>
          <a:solidFill>
            <a:srgbClr val="C3D4CC"/>
          </a:solidFill>
          <a:ln/>
        </p:spPr>
      </p:sp>
      <p:sp>
        <p:nvSpPr>
          <p:cNvPr id="8" name="Shape 5"/>
          <p:cNvSpPr/>
          <p:nvPr/>
        </p:nvSpPr>
        <p:spPr>
          <a:xfrm>
            <a:off x="4566523" y="2487335"/>
            <a:ext cx="495776" cy="495776"/>
          </a:xfrm>
          <a:prstGeom prst="roundRect">
            <a:avLst>
              <a:gd name="adj" fmla="val 20002"/>
            </a:avLst>
          </a:prstGeom>
          <a:solidFill>
            <a:srgbClr val="DDEEE6"/>
          </a:solidFill>
          <a:ln w="7620">
            <a:solidFill>
              <a:srgbClr val="C3D4CC"/>
            </a:solidFill>
            <a:prstDash val="solid"/>
          </a:ln>
        </p:spPr>
      </p:sp>
      <p:sp>
        <p:nvSpPr>
          <p:cNvPr id="9" name="Text 6"/>
          <p:cNvSpPr/>
          <p:nvPr/>
        </p:nvSpPr>
        <p:spPr>
          <a:xfrm>
            <a:off x="4749879" y="2528649"/>
            <a:ext cx="128945" cy="413147"/>
          </a:xfrm>
          <a:prstGeom prst="rect">
            <a:avLst/>
          </a:prstGeom>
          <a:noFill/>
          <a:ln/>
        </p:spPr>
        <p:txBody>
          <a:bodyPr wrap="none" rtlCol="0" anchor="t"/>
          <a:lstStyle/>
          <a:p>
            <a:pPr marL="0" indent="0" algn="ctr">
              <a:lnSpc>
                <a:spcPts val="3253"/>
              </a:lnSpc>
              <a:buNone/>
            </a:pPr>
            <a:r>
              <a:rPr lang="en-US" sz="2603" b="1" dirty="0">
                <a:solidFill>
                  <a:srgbClr val="3B4E4E"/>
                </a:solidFill>
                <a:latin typeface="Syne" pitchFamily="34" charset="0"/>
                <a:ea typeface="Syne" pitchFamily="34" charset="-122"/>
                <a:cs typeface="Syne" pitchFamily="34" charset="-120"/>
              </a:rPr>
              <a:t>1</a:t>
            </a:r>
            <a:endParaRPr lang="en-US" sz="2603" dirty="0"/>
          </a:p>
        </p:txBody>
      </p:sp>
      <p:sp>
        <p:nvSpPr>
          <p:cNvPr id="10" name="Text 7"/>
          <p:cNvSpPr/>
          <p:nvPr/>
        </p:nvSpPr>
        <p:spPr>
          <a:xfrm>
            <a:off x="6026348" y="2535436"/>
            <a:ext cx="2754511" cy="344329"/>
          </a:xfrm>
          <a:prstGeom prst="rect">
            <a:avLst/>
          </a:prstGeom>
          <a:noFill/>
          <a:ln/>
        </p:spPr>
        <p:txBody>
          <a:bodyPr wrap="none" rtlCol="0" anchor="t"/>
          <a:lstStyle/>
          <a:p>
            <a:pPr marL="0" indent="0" algn="l">
              <a:lnSpc>
                <a:spcPts val="2711"/>
              </a:lnSpc>
              <a:buNone/>
            </a:pPr>
            <a:r>
              <a:rPr lang="en-US" sz="2169" b="1" dirty="0">
                <a:solidFill>
                  <a:srgbClr val="3B4E4E"/>
                </a:solidFill>
                <a:latin typeface="Syne" pitchFamily="34" charset="0"/>
                <a:ea typeface="Syne" pitchFamily="34" charset="-122"/>
              </a:rPr>
              <a:t>Call the OpenWeatherMap API</a:t>
            </a:r>
            <a:endParaRPr lang="en-US" sz="2169" dirty="0"/>
          </a:p>
        </p:txBody>
      </p:sp>
      <p:sp>
        <p:nvSpPr>
          <p:cNvPr id="11" name="Text 8"/>
          <p:cNvSpPr/>
          <p:nvPr/>
        </p:nvSpPr>
        <p:spPr>
          <a:xfrm>
            <a:off x="6026348" y="3011924"/>
            <a:ext cx="7777758" cy="705088"/>
          </a:xfrm>
          <a:prstGeom prst="rect">
            <a:avLst/>
          </a:prstGeom>
          <a:noFill/>
          <a:ln/>
        </p:spPr>
        <p:txBody>
          <a:bodyPr wrap="square" rtlCol="0" anchor="t"/>
          <a:lstStyle/>
          <a:p>
            <a:pPr marL="0" indent="0" algn="l">
              <a:lnSpc>
                <a:spcPts val="2776"/>
              </a:lnSpc>
              <a:buNone/>
            </a:pPr>
            <a:r>
              <a:rPr lang="en-US" sz="1735" dirty="0">
                <a:solidFill>
                  <a:srgbClr val="3B4E4E"/>
                </a:solidFill>
                <a:latin typeface="Overpass" pitchFamily="34" charset="0"/>
                <a:ea typeface="Overpass" pitchFamily="34" charset="-122"/>
                <a:cs typeface="Overpass" pitchFamily="34" charset="-120"/>
              </a:rPr>
              <a:t>Receive data in real-time from the OpenWeatherMap database to display various parameters of the weather </a:t>
            </a:r>
            <a:endParaRPr lang="en-US" sz="1735" dirty="0"/>
          </a:p>
        </p:txBody>
      </p:sp>
      <p:sp>
        <p:nvSpPr>
          <p:cNvPr id="12" name="Shape 9"/>
          <p:cNvSpPr/>
          <p:nvPr/>
        </p:nvSpPr>
        <p:spPr>
          <a:xfrm>
            <a:off x="5062299" y="4555450"/>
            <a:ext cx="771168" cy="44053"/>
          </a:xfrm>
          <a:prstGeom prst="roundRect">
            <a:avLst>
              <a:gd name="adj" fmla="val 225099"/>
            </a:avLst>
          </a:prstGeom>
          <a:solidFill>
            <a:srgbClr val="C3D4CC"/>
          </a:solidFill>
          <a:ln/>
        </p:spPr>
      </p:sp>
      <p:sp>
        <p:nvSpPr>
          <p:cNvPr id="13" name="Shape 10"/>
          <p:cNvSpPr/>
          <p:nvPr/>
        </p:nvSpPr>
        <p:spPr>
          <a:xfrm>
            <a:off x="4566523" y="4329708"/>
            <a:ext cx="495776" cy="495776"/>
          </a:xfrm>
          <a:prstGeom prst="roundRect">
            <a:avLst>
              <a:gd name="adj" fmla="val 20002"/>
            </a:avLst>
          </a:prstGeom>
          <a:solidFill>
            <a:srgbClr val="DDEEE6"/>
          </a:solidFill>
          <a:ln w="7620">
            <a:solidFill>
              <a:srgbClr val="C3D4CC"/>
            </a:solidFill>
            <a:prstDash val="solid"/>
          </a:ln>
        </p:spPr>
      </p:sp>
      <p:sp>
        <p:nvSpPr>
          <p:cNvPr id="14" name="Text 11"/>
          <p:cNvSpPr/>
          <p:nvPr/>
        </p:nvSpPr>
        <p:spPr>
          <a:xfrm>
            <a:off x="4711303" y="4371023"/>
            <a:ext cx="206216" cy="413147"/>
          </a:xfrm>
          <a:prstGeom prst="rect">
            <a:avLst/>
          </a:prstGeom>
          <a:noFill/>
          <a:ln/>
        </p:spPr>
        <p:txBody>
          <a:bodyPr wrap="none" rtlCol="0" anchor="t"/>
          <a:lstStyle/>
          <a:p>
            <a:pPr marL="0" indent="0" algn="ctr">
              <a:lnSpc>
                <a:spcPts val="3253"/>
              </a:lnSpc>
              <a:buNone/>
            </a:pPr>
            <a:r>
              <a:rPr lang="en-US" sz="2603" b="1" dirty="0">
                <a:solidFill>
                  <a:srgbClr val="3B4E4E"/>
                </a:solidFill>
                <a:latin typeface="Syne" pitchFamily="34" charset="0"/>
                <a:ea typeface="Syne" pitchFamily="34" charset="-122"/>
                <a:cs typeface="Syne" pitchFamily="34" charset="-120"/>
              </a:rPr>
              <a:t>2</a:t>
            </a:r>
            <a:endParaRPr lang="en-US" sz="2603" dirty="0"/>
          </a:p>
        </p:txBody>
      </p:sp>
      <p:sp>
        <p:nvSpPr>
          <p:cNvPr id="15" name="Text 12"/>
          <p:cNvSpPr/>
          <p:nvPr/>
        </p:nvSpPr>
        <p:spPr>
          <a:xfrm>
            <a:off x="6026348" y="4377809"/>
            <a:ext cx="2754511" cy="344329"/>
          </a:xfrm>
          <a:prstGeom prst="rect">
            <a:avLst/>
          </a:prstGeom>
          <a:noFill/>
          <a:ln/>
        </p:spPr>
        <p:txBody>
          <a:bodyPr wrap="none" rtlCol="0" anchor="t"/>
          <a:lstStyle/>
          <a:p>
            <a:pPr marL="0" indent="0" algn="l">
              <a:lnSpc>
                <a:spcPts val="2711"/>
              </a:lnSpc>
              <a:buNone/>
            </a:pPr>
            <a:r>
              <a:rPr lang="en-IN" sz="2169" b="1" dirty="0">
                <a:solidFill>
                  <a:srgbClr val="3B4E4E"/>
                </a:solidFill>
                <a:latin typeface="Syne" pitchFamily="34" charset="0"/>
                <a:ea typeface="Syne" pitchFamily="34" charset="-122"/>
                <a:cs typeface="Syne" pitchFamily="34" charset="-120"/>
              </a:rPr>
              <a:t>Segregating Data :</a:t>
            </a:r>
            <a:endParaRPr lang="en-US" sz="2169" dirty="0"/>
          </a:p>
        </p:txBody>
      </p:sp>
      <p:sp>
        <p:nvSpPr>
          <p:cNvPr id="16" name="Text 13"/>
          <p:cNvSpPr/>
          <p:nvPr/>
        </p:nvSpPr>
        <p:spPr>
          <a:xfrm>
            <a:off x="6026348" y="4854297"/>
            <a:ext cx="7777758" cy="705088"/>
          </a:xfrm>
          <a:prstGeom prst="rect">
            <a:avLst/>
          </a:prstGeom>
          <a:noFill/>
          <a:ln/>
        </p:spPr>
        <p:txBody>
          <a:bodyPr wrap="square" rtlCol="0" anchor="t"/>
          <a:lstStyle/>
          <a:p>
            <a:pPr marL="0" indent="0" algn="l">
              <a:lnSpc>
                <a:spcPts val="2776"/>
              </a:lnSpc>
              <a:buNone/>
            </a:pPr>
            <a:endParaRPr lang="en-US" sz="1735" dirty="0"/>
          </a:p>
        </p:txBody>
      </p:sp>
      <p:sp>
        <p:nvSpPr>
          <p:cNvPr id="17" name="Shape 14"/>
          <p:cNvSpPr/>
          <p:nvPr/>
        </p:nvSpPr>
        <p:spPr>
          <a:xfrm>
            <a:off x="5062299" y="6397823"/>
            <a:ext cx="771168" cy="44053"/>
          </a:xfrm>
          <a:prstGeom prst="roundRect">
            <a:avLst>
              <a:gd name="adj" fmla="val 225099"/>
            </a:avLst>
          </a:prstGeom>
          <a:solidFill>
            <a:srgbClr val="C3D4CC"/>
          </a:solidFill>
          <a:ln/>
        </p:spPr>
      </p:sp>
      <p:sp>
        <p:nvSpPr>
          <p:cNvPr id="18" name="Shape 15"/>
          <p:cNvSpPr/>
          <p:nvPr/>
        </p:nvSpPr>
        <p:spPr>
          <a:xfrm>
            <a:off x="4566523" y="6172081"/>
            <a:ext cx="495776" cy="495776"/>
          </a:xfrm>
          <a:prstGeom prst="roundRect">
            <a:avLst>
              <a:gd name="adj" fmla="val 20002"/>
            </a:avLst>
          </a:prstGeom>
          <a:solidFill>
            <a:srgbClr val="DDEEE6"/>
          </a:solidFill>
          <a:ln w="7620">
            <a:solidFill>
              <a:srgbClr val="C3D4CC"/>
            </a:solidFill>
            <a:prstDash val="solid"/>
          </a:ln>
        </p:spPr>
      </p:sp>
      <p:sp>
        <p:nvSpPr>
          <p:cNvPr id="19" name="Text 16"/>
          <p:cNvSpPr/>
          <p:nvPr/>
        </p:nvSpPr>
        <p:spPr>
          <a:xfrm>
            <a:off x="4708446" y="6213396"/>
            <a:ext cx="211812" cy="413147"/>
          </a:xfrm>
          <a:prstGeom prst="rect">
            <a:avLst/>
          </a:prstGeom>
          <a:noFill/>
          <a:ln/>
        </p:spPr>
        <p:txBody>
          <a:bodyPr wrap="none" rtlCol="0" anchor="t"/>
          <a:lstStyle/>
          <a:p>
            <a:pPr marL="0" indent="0" algn="ctr">
              <a:lnSpc>
                <a:spcPts val="3253"/>
              </a:lnSpc>
              <a:buNone/>
            </a:pPr>
            <a:r>
              <a:rPr lang="en-US" sz="2603" b="1" dirty="0">
                <a:solidFill>
                  <a:srgbClr val="3B4E4E"/>
                </a:solidFill>
                <a:latin typeface="Syne" pitchFamily="34" charset="0"/>
                <a:ea typeface="Syne" pitchFamily="34" charset="-122"/>
                <a:cs typeface="Syne" pitchFamily="34" charset="-120"/>
              </a:rPr>
              <a:t>3</a:t>
            </a:r>
            <a:endParaRPr lang="en-US" sz="2603" dirty="0"/>
          </a:p>
        </p:txBody>
      </p:sp>
      <p:sp>
        <p:nvSpPr>
          <p:cNvPr id="20" name="Text 17"/>
          <p:cNvSpPr/>
          <p:nvPr/>
        </p:nvSpPr>
        <p:spPr>
          <a:xfrm>
            <a:off x="6026348" y="6220182"/>
            <a:ext cx="2754511" cy="344329"/>
          </a:xfrm>
          <a:prstGeom prst="rect">
            <a:avLst/>
          </a:prstGeom>
          <a:noFill/>
          <a:ln/>
        </p:spPr>
        <p:txBody>
          <a:bodyPr wrap="none" rtlCol="0" anchor="t"/>
          <a:lstStyle/>
          <a:p>
            <a:pPr marL="0" indent="0" algn="l">
              <a:lnSpc>
                <a:spcPts val="2711"/>
              </a:lnSpc>
              <a:buNone/>
            </a:pPr>
            <a:r>
              <a:rPr lang="en-US" sz="2169" b="1" dirty="0">
                <a:solidFill>
                  <a:srgbClr val="3B4E4E"/>
                </a:solidFill>
                <a:latin typeface="Syne" pitchFamily="34" charset="0"/>
                <a:ea typeface="Syne" pitchFamily="34" charset="-122"/>
                <a:cs typeface="Syne" pitchFamily="34" charset="-120"/>
              </a:rPr>
              <a:t>Create an Interactive Graphical User Interface</a:t>
            </a:r>
            <a:endParaRPr lang="en-US" sz="2169" dirty="0"/>
          </a:p>
        </p:txBody>
      </p:sp>
      <p:sp>
        <p:nvSpPr>
          <p:cNvPr id="21" name="Text 18"/>
          <p:cNvSpPr/>
          <p:nvPr/>
        </p:nvSpPr>
        <p:spPr>
          <a:xfrm>
            <a:off x="6026348" y="6696670"/>
            <a:ext cx="7777758" cy="705088"/>
          </a:xfrm>
          <a:prstGeom prst="rect">
            <a:avLst/>
          </a:prstGeom>
          <a:noFill/>
          <a:ln/>
        </p:spPr>
        <p:txBody>
          <a:bodyPr wrap="square" rtlCol="0" anchor="t"/>
          <a:lstStyle/>
          <a:p>
            <a:pPr marL="0" indent="0" algn="l">
              <a:lnSpc>
                <a:spcPts val="2776"/>
              </a:lnSpc>
              <a:buNone/>
            </a:pPr>
            <a:r>
              <a:rPr lang="en-US" sz="1735" dirty="0">
                <a:solidFill>
                  <a:srgbClr val="3B4E4E"/>
                </a:solidFill>
                <a:latin typeface="Overpass" pitchFamily="34" charset="0"/>
                <a:ea typeface="Overpass" pitchFamily="34" charset="-122"/>
                <a:cs typeface="Overpass" pitchFamily="34" charset="-120"/>
              </a:rPr>
              <a:t>Using the R Shiny Package, create a plot for each parameter of the weather and its respective statistics</a:t>
            </a:r>
            <a:endParaRPr lang="en-US" sz="1735" dirty="0"/>
          </a:p>
        </p:txBody>
      </p:sp>
      <p:sp>
        <p:nvSpPr>
          <p:cNvPr id="22" name="Text 8">
            <a:extLst>
              <a:ext uri="{FF2B5EF4-FFF2-40B4-BE49-F238E27FC236}">
                <a16:creationId xmlns:a16="http://schemas.microsoft.com/office/drawing/2014/main" id="{0B506FE1-F41B-51F7-9A24-8C8D0EF5F687}"/>
              </a:ext>
            </a:extLst>
          </p:cNvPr>
          <p:cNvSpPr/>
          <p:nvPr/>
        </p:nvSpPr>
        <p:spPr>
          <a:xfrm>
            <a:off x="6033968" y="5039796"/>
            <a:ext cx="7777758" cy="705088"/>
          </a:xfrm>
          <a:prstGeom prst="rect">
            <a:avLst/>
          </a:prstGeom>
          <a:noFill/>
          <a:ln/>
        </p:spPr>
        <p:txBody>
          <a:bodyPr wrap="square" rtlCol="0" anchor="t"/>
          <a:lstStyle/>
          <a:p>
            <a:pPr marL="0" indent="0" algn="l">
              <a:lnSpc>
                <a:spcPts val="2776"/>
              </a:lnSpc>
              <a:buNone/>
            </a:pPr>
            <a:r>
              <a:rPr lang="en-US" sz="1735" dirty="0">
                <a:solidFill>
                  <a:srgbClr val="3B4E4E"/>
                </a:solidFill>
                <a:latin typeface="Overpass" pitchFamily="34" charset="0"/>
                <a:ea typeface="Overpass" pitchFamily="34" charset="-122"/>
                <a:cs typeface="Overpass" pitchFamily="34" charset="-120"/>
              </a:rPr>
              <a:t>Gathering the data of each parameter separately to  display it in plots and graphs. Such as Line chart, Dot plot etc.  </a:t>
            </a:r>
            <a:endParaRPr lang="en-US" sz="173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26294" y="607576"/>
            <a:ext cx="9320213" cy="1377077"/>
          </a:xfrm>
          <a:prstGeom prst="rect">
            <a:avLst/>
          </a:prstGeom>
          <a:noFill/>
          <a:ln/>
        </p:spPr>
        <p:txBody>
          <a:bodyPr wrap="square" rtlCol="0" anchor="t"/>
          <a:lstStyle/>
          <a:p>
            <a:pPr marL="0" indent="0">
              <a:lnSpc>
                <a:spcPts val="5422"/>
              </a:lnSpc>
              <a:buNone/>
            </a:pPr>
            <a:r>
              <a:rPr lang="en-US" sz="4338" b="1" dirty="0">
                <a:solidFill>
                  <a:srgbClr val="233939"/>
                </a:solidFill>
                <a:latin typeface="Syne" pitchFamily="34" charset="0"/>
                <a:ea typeface="Syne" pitchFamily="34" charset="-122"/>
                <a:cs typeface="Syne" pitchFamily="34" charset="-120"/>
              </a:rPr>
              <a:t>Dive Deeper into the Methodology</a:t>
            </a:r>
            <a:endParaRPr lang="en-US" sz="4338" dirty="0"/>
          </a:p>
        </p:txBody>
      </p:sp>
      <p:sp>
        <p:nvSpPr>
          <p:cNvPr id="6" name="Shape 3"/>
          <p:cNvSpPr/>
          <p:nvPr/>
        </p:nvSpPr>
        <p:spPr>
          <a:xfrm>
            <a:off x="1134785" y="2315170"/>
            <a:ext cx="44053" cy="5306854"/>
          </a:xfrm>
          <a:prstGeom prst="roundRect">
            <a:avLst>
              <a:gd name="adj" fmla="val 225099"/>
            </a:avLst>
          </a:prstGeom>
          <a:solidFill>
            <a:srgbClr val="C3D4CC"/>
          </a:solidFill>
          <a:ln/>
        </p:spPr>
      </p:sp>
      <p:sp>
        <p:nvSpPr>
          <p:cNvPr id="7" name="Shape 4"/>
          <p:cNvSpPr/>
          <p:nvPr/>
        </p:nvSpPr>
        <p:spPr>
          <a:xfrm>
            <a:off x="1404699" y="2713077"/>
            <a:ext cx="771168" cy="44053"/>
          </a:xfrm>
          <a:prstGeom prst="roundRect">
            <a:avLst>
              <a:gd name="adj" fmla="val 225099"/>
            </a:avLst>
          </a:prstGeom>
          <a:solidFill>
            <a:srgbClr val="C3D4CC"/>
          </a:solidFill>
          <a:ln/>
        </p:spPr>
      </p:sp>
      <p:sp>
        <p:nvSpPr>
          <p:cNvPr id="8" name="Shape 5"/>
          <p:cNvSpPr/>
          <p:nvPr/>
        </p:nvSpPr>
        <p:spPr>
          <a:xfrm>
            <a:off x="908923" y="2487335"/>
            <a:ext cx="495776" cy="495776"/>
          </a:xfrm>
          <a:prstGeom prst="roundRect">
            <a:avLst>
              <a:gd name="adj" fmla="val 20002"/>
            </a:avLst>
          </a:prstGeom>
          <a:solidFill>
            <a:srgbClr val="DDEEE6"/>
          </a:solidFill>
          <a:ln w="7620">
            <a:solidFill>
              <a:srgbClr val="C3D4CC"/>
            </a:solidFill>
            <a:prstDash val="solid"/>
          </a:ln>
        </p:spPr>
      </p:sp>
      <p:sp>
        <p:nvSpPr>
          <p:cNvPr id="9" name="Text 6"/>
          <p:cNvSpPr/>
          <p:nvPr/>
        </p:nvSpPr>
        <p:spPr>
          <a:xfrm>
            <a:off x="1092279" y="2528649"/>
            <a:ext cx="128945" cy="413147"/>
          </a:xfrm>
          <a:prstGeom prst="rect">
            <a:avLst/>
          </a:prstGeom>
          <a:noFill/>
          <a:ln/>
        </p:spPr>
        <p:txBody>
          <a:bodyPr wrap="none" rtlCol="0" anchor="t"/>
          <a:lstStyle/>
          <a:p>
            <a:pPr marL="0" indent="0" algn="ctr">
              <a:lnSpc>
                <a:spcPts val="3253"/>
              </a:lnSpc>
              <a:buNone/>
            </a:pPr>
            <a:r>
              <a:rPr lang="en-US" sz="2603" b="1" dirty="0">
                <a:solidFill>
                  <a:srgbClr val="3B4E4E"/>
                </a:solidFill>
                <a:latin typeface="Syne" pitchFamily="34" charset="0"/>
                <a:ea typeface="Syne" pitchFamily="34" charset="-122"/>
                <a:cs typeface="Syne" pitchFamily="34" charset="-120"/>
              </a:rPr>
              <a:t>4</a:t>
            </a:r>
            <a:endParaRPr lang="en-US" sz="2603" dirty="0"/>
          </a:p>
        </p:txBody>
      </p:sp>
      <p:sp>
        <p:nvSpPr>
          <p:cNvPr id="12" name="Shape 9"/>
          <p:cNvSpPr/>
          <p:nvPr/>
        </p:nvSpPr>
        <p:spPr>
          <a:xfrm>
            <a:off x="1404699" y="4555450"/>
            <a:ext cx="771168" cy="44053"/>
          </a:xfrm>
          <a:prstGeom prst="roundRect">
            <a:avLst>
              <a:gd name="adj" fmla="val 225099"/>
            </a:avLst>
          </a:prstGeom>
          <a:solidFill>
            <a:srgbClr val="C3D4CC"/>
          </a:solidFill>
          <a:ln/>
        </p:spPr>
      </p:sp>
      <p:sp>
        <p:nvSpPr>
          <p:cNvPr id="13" name="Shape 10"/>
          <p:cNvSpPr/>
          <p:nvPr/>
        </p:nvSpPr>
        <p:spPr>
          <a:xfrm>
            <a:off x="908923" y="4329708"/>
            <a:ext cx="495776" cy="495776"/>
          </a:xfrm>
          <a:prstGeom prst="roundRect">
            <a:avLst>
              <a:gd name="adj" fmla="val 20002"/>
            </a:avLst>
          </a:prstGeom>
          <a:solidFill>
            <a:srgbClr val="DDEEE6"/>
          </a:solidFill>
          <a:ln w="7620">
            <a:solidFill>
              <a:srgbClr val="C3D4CC"/>
            </a:solidFill>
            <a:prstDash val="solid"/>
          </a:ln>
        </p:spPr>
      </p:sp>
      <p:sp>
        <p:nvSpPr>
          <p:cNvPr id="14" name="Text 11"/>
          <p:cNvSpPr/>
          <p:nvPr/>
        </p:nvSpPr>
        <p:spPr>
          <a:xfrm>
            <a:off x="1053703" y="4371023"/>
            <a:ext cx="206216" cy="413147"/>
          </a:xfrm>
          <a:prstGeom prst="rect">
            <a:avLst/>
          </a:prstGeom>
          <a:noFill/>
          <a:ln/>
        </p:spPr>
        <p:txBody>
          <a:bodyPr wrap="none" rtlCol="0" anchor="t"/>
          <a:lstStyle/>
          <a:p>
            <a:pPr marL="0" indent="0" algn="ctr">
              <a:lnSpc>
                <a:spcPts val="3253"/>
              </a:lnSpc>
              <a:buNone/>
            </a:pPr>
            <a:r>
              <a:rPr lang="en-US" sz="2603" b="1" dirty="0">
                <a:solidFill>
                  <a:srgbClr val="3B4E4E"/>
                </a:solidFill>
                <a:latin typeface="Syne" pitchFamily="34" charset="0"/>
                <a:ea typeface="Syne" pitchFamily="34" charset="-122"/>
                <a:cs typeface="Syne" pitchFamily="34" charset="-120"/>
              </a:rPr>
              <a:t>5</a:t>
            </a:r>
            <a:endParaRPr lang="en-US" sz="2603" dirty="0"/>
          </a:p>
        </p:txBody>
      </p:sp>
      <p:sp>
        <p:nvSpPr>
          <p:cNvPr id="15" name="Text 12"/>
          <p:cNvSpPr/>
          <p:nvPr/>
        </p:nvSpPr>
        <p:spPr>
          <a:xfrm>
            <a:off x="2368748" y="4377809"/>
            <a:ext cx="3315653" cy="344329"/>
          </a:xfrm>
          <a:prstGeom prst="rect">
            <a:avLst/>
          </a:prstGeom>
          <a:noFill/>
          <a:ln/>
        </p:spPr>
        <p:txBody>
          <a:bodyPr wrap="none" rtlCol="0" anchor="t"/>
          <a:lstStyle/>
          <a:p>
            <a:pPr marL="0" indent="0" algn="l">
              <a:lnSpc>
                <a:spcPts val="2711"/>
              </a:lnSpc>
              <a:buNone/>
            </a:pPr>
            <a:r>
              <a:rPr lang="en-US" sz="2169" b="1" dirty="0">
                <a:solidFill>
                  <a:srgbClr val="3B4E4E"/>
                </a:solidFill>
                <a:latin typeface="Syne" pitchFamily="34" charset="0"/>
                <a:ea typeface="Syne" pitchFamily="34" charset="-122"/>
              </a:rPr>
              <a:t>Creating Recommendations </a:t>
            </a:r>
            <a:endParaRPr lang="en-US" sz="2169" dirty="0"/>
          </a:p>
        </p:txBody>
      </p:sp>
      <p:sp>
        <p:nvSpPr>
          <p:cNvPr id="16" name="Text 13"/>
          <p:cNvSpPr/>
          <p:nvPr/>
        </p:nvSpPr>
        <p:spPr>
          <a:xfrm>
            <a:off x="2368748" y="4854297"/>
            <a:ext cx="7777758" cy="705088"/>
          </a:xfrm>
          <a:prstGeom prst="rect">
            <a:avLst/>
          </a:prstGeom>
          <a:noFill/>
          <a:ln/>
        </p:spPr>
        <p:txBody>
          <a:bodyPr wrap="square" rtlCol="0" anchor="t"/>
          <a:lstStyle/>
          <a:p>
            <a:pPr marL="0" indent="0" algn="l">
              <a:lnSpc>
                <a:spcPts val="2776"/>
              </a:lnSpc>
              <a:buNone/>
            </a:pPr>
            <a:r>
              <a:rPr lang="en-US" sz="1735" dirty="0">
                <a:solidFill>
                  <a:srgbClr val="3B4E4E"/>
                </a:solidFill>
                <a:latin typeface="Overpass" pitchFamily="34" charset="0"/>
                <a:ea typeface="Overpass" pitchFamily="34" charset="-122"/>
                <a:cs typeface="Overpass" pitchFamily="34" charset="-120"/>
              </a:rPr>
              <a:t>Depending on the current and historical weather patterns, Providing the user a suggestion about the current weather situation</a:t>
            </a:r>
            <a:endParaRPr lang="en-US" sz="1735" dirty="0"/>
          </a:p>
        </p:txBody>
      </p:sp>
      <p:sp>
        <p:nvSpPr>
          <p:cNvPr id="17" name="Shape 14"/>
          <p:cNvSpPr/>
          <p:nvPr/>
        </p:nvSpPr>
        <p:spPr>
          <a:xfrm>
            <a:off x="1404699" y="6397823"/>
            <a:ext cx="771168" cy="44053"/>
          </a:xfrm>
          <a:prstGeom prst="roundRect">
            <a:avLst>
              <a:gd name="adj" fmla="val 225099"/>
            </a:avLst>
          </a:prstGeom>
          <a:solidFill>
            <a:srgbClr val="C3D4CC"/>
          </a:solidFill>
          <a:ln/>
        </p:spPr>
      </p:sp>
      <p:sp>
        <p:nvSpPr>
          <p:cNvPr id="18" name="Shape 15"/>
          <p:cNvSpPr/>
          <p:nvPr/>
        </p:nvSpPr>
        <p:spPr>
          <a:xfrm>
            <a:off x="908923" y="6172081"/>
            <a:ext cx="495776" cy="495776"/>
          </a:xfrm>
          <a:prstGeom prst="roundRect">
            <a:avLst>
              <a:gd name="adj" fmla="val 20002"/>
            </a:avLst>
          </a:prstGeom>
          <a:solidFill>
            <a:srgbClr val="DDEEE6"/>
          </a:solidFill>
          <a:ln w="7620">
            <a:solidFill>
              <a:srgbClr val="C3D4CC"/>
            </a:solidFill>
            <a:prstDash val="solid"/>
          </a:ln>
        </p:spPr>
        <p:txBody>
          <a:bodyPr/>
          <a:lstStyle/>
          <a:p>
            <a:endParaRPr lang="en-IN" dirty="0"/>
          </a:p>
        </p:txBody>
      </p:sp>
      <p:sp>
        <p:nvSpPr>
          <p:cNvPr id="19" name="Text 16"/>
          <p:cNvSpPr/>
          <p:nvPr/>
        </p:nvSpPr>
        <p:spPr>
          <a:xfrm>
            <a:off x="1050846" y="6213396"/>
            <a:ext cx="211812" cy="413147"/>
          </a:xfrm>
          <a:prstGeom prst="rect">
            <a:avLst/>
          </a:prstGeom>
          <a:noFill/>
          <a:ln/>
        </p:spPr>
        <p:txBody>
          <a:bodyPr wrap="none" rtlCol="0" anchor="t"/>
          <a:lstStyle/>
          <a:p>
            <a:pPr marL="0" indent="0" algn="ctr">
              <a:lnSpc>
                <a:spcPts val="3253"/>
              </a:lnSpc>
              <a:buNone/>
            </a:pPr>
            <a:r>
              <a:rPr lang="en-US" sz="2603" b="1" dirty="0">
                <a:solidFill>
                  <a:srgbClr val="3B4E4E"/>
                </a:solidFill>
                <a:latin typeface="Syne" pitchFamily="34" charset="0"/>
                <a:ea typeface="Syne" pitchFamily="34" charset="-122"/>
                <a:cs typeface="Syne" pitchFamily="34" charset="-120"/>
              </a:rPr>
              <a:t>6</a:t>
            </a:r>
            <a:endParaRPr lang="en-US" sz="2603" dirty="0"/>
          </a:p>
        </p:txBody>
      </p:sp>
      <p:sp>
        <p:nvSpPr>
          <p:cNvPr id="20" name="Text 17"/>
          <p:cNvSpPr/>
          <p:nvPr/>
        </p:nvSpPr>
        <p:spPr>
          <a:xfrm>
            <a:off x="2368748" y="6220182"/>
            <a:ext cx="2754511" cy="344329"/>
          </a:xfrm>
          <a:prstGeom prst="rect">
            <a:avLst/>
          </a:prstGeom>
          <a:noFill/>
          <a:ln/>
        </p:spPr>
        <p:txBody>
          <a:bodyPr wrap="none" rtlCol="0" anchor="t"/>
          <a:lstStyle/>
          <a:p>
            <a:pPr marL="0" indent="0" algn="l">
              <a:lnSpc>
                <a:spcPts val="2711"/>
              </a:lnSpc>
              <a:buNone/>
            </a:pPr>
            <a:r>
              <a:rPr lang="en-US" sz="2169" b="1" dirty="0">
                <a:solidFill>
                  <a:srgbClr val="3B4E4E"/>
                </a:solidFill>
                <a:latin typeface="Syne" pitchFamily="34" charset="0"/>
                <a:ea typeface="Syne" pitchFamily="34" charset="-122"/>
                <a:cs typeface="Syne" pitchFamily="34" charset="-120"/>
              </a:rPr>
              <a:t>Visibility</a:t>
            </a:r>
            <a:endParaRPr lang="en-US" sz="2169" dirty="0"/>
          </a:p>
        </p:txBody>
      </p:sp>
      <p:sp>
        <p:nvSpPr>
          <p:cNvPr id="21" name="Text 18"/>
          <p:cNvSpPr/>
          <p:nvPr/>
        </p:nvSpPr>
        <p:spPr>
          <a:xfrm>
            <a:off x="2368748" y="6696670"/>
            <a:ext cx="7777758" cy="705088"/>
          </a:xfrm>
          <a:prstGeom prst="rect">
            <a:avLst/>
          </a:prstGeom>
          <a:noFill/>
          <a:ln/>
        </p:spPr>
        <p:txBody>
          <a:bodyPr wrap="square" rtlCol="0" anchor="t"/>
          <a:lstStyle/>
          <a:p>
            <a:pPr marL="0" indent="0" algn="l">
              <a:lnSpc>
                <a:spcPts val="2776"/>
              </a:lnSpc>
              <a:buNone/>
            </a:pPr>
            <a:r>
              <a:rPr lang="en-US" sz="1735" dirty="0">
                <a:solidFill>
                  <a:srgbClr val="3B4E4E"/>
                </a:solidFill>
                <a:latin typeface="Overpass" pitchFamily="34" charset="0"/>
                <a:ea typeface="Overpass" pitchFamily="34" charset="-122"/>
                <a:cs typeface="Overpass" pitchFamily="34" charset="-120"/>
              </a:rPr>
              <a:t>Merging the entire project together on a local server and displaying the data to the user</a:t>
            </a:r>
            <a:endParaRPr lang="en-US" sz="1735" dirty="0"/>
          </a:p>
        </p:txBody>
      </p:sp>
      <p:sp>
        <p:nvSpPr>
          <p:cNvPr id="22" name="Text 17">
            <a:extLst>
              <a:ext uri="{FF2B5EF4-FFF2-40B4-BE49-F238E27FC236}">
                <a16:creationId xmlns:a16="http://schemas.microsoft.com/office/drawing/2014/main" id="{C900F618-D184-07CE-450B-A75AFFFD2E63}"/>
              </a:ext>
            </a:extLst>
          </p:cNvPr>
          <p:cNvSpPr/>
          <p:nvPr/>
        </p:nvSpPr>
        <p:spPr>
          <a:xfrm>
            <a:off x="2368749" y="2528649"/>
            <a:ext cx="2754511" cy="344329"/>
          </a:xfrm>
          <a:prstGeom prst="rect">
            <a:avLst/>
          </a:prstGeom>
          <a:noFill/>
          <a:ln/>
        </p:spPr>
        <p:txBody>
          <a:bodyPr wrap="none" rtlCol="0" anchor="t"/>
          <a:lstStyle/>
          <a:p>
            <a:pPr marL="0" indent="0" algn="l">
              <a:lnSpc>
                <a:spcPts val="2711"/>
              </a:lnSpc>
              <a:buNone/>
            </a:pPr>
            <a:r>
              <a:rPr lang="en-US" sz="2169" b="1" dirty="0">
                <a:solidFill>
                  <a:srgbClr val="3B4E4E"/>
                </a:solidFill>
                <a:latin typeface="Syne" pitchFamily="34" charset="0"/>
                <a:ea typeface="Syne" pitchFamily="34" charset="-122"/>
                <a:cs typeface="Syne" pitchFamily="34" charset="-120"/>
              </a:rPr>
              <a:t>Display a Map</a:t>
            </a:r>
            <a:endParaRPr lang="en-US" sz="2169" dirty="0"/>
          </a:p>
        </p:txBody>
      </p:sp>
      <p:sp>
        <p:nvSpPr>
          <p:cNvPr id="23" name="Text 18">
            <a:extLst>
              <a:ext uri="{FF2B5EF4-FFF2-40B4-BE49-F238E27FC236}">
                <a16:creationId xmlns:a16="http://schemas.microsoft.com/office/drawing/2014/main" id="{ACFFA948-6918-04A8-75DA-0C2C7633EEDB}"/>
              </a:ext>
            </a:extLst>
          </p:cNvPr>
          <p:cNvSpPr/>
          <p:nvPr/>
        </p:nvSpPr>
        <p:spPr>
          <a:xfrm>
            <a:off x="2368749" y="3005137"/>
            <a:ext cx="7777758" cy="705088"/>
          </a:xfrm>
          <a:prstGeom prst="rect">
            <a:avLst/>
          </a:prstGeom>
          <a:noFill/>
          <a:ln/>
        </p:spPr>
        <p:txBody>
          <a:bodyPr wrap="square" rtlCol="0" anchor="t"/>
          <a:lstStyle/>
          <a:p>
            <a:pPr marL="0" indent="0" algn="l">
              <a:lnSpc>
                <a:spcPts val="2776"/>
              </a:lnSpc>
              <a:buNone/>
            </a:pPr>
            <a:r>
              <a:rPr lang="en-US" sz="1735" dirty="0">
                <a:solidFill>
                  <a:srgbClr val="3B4E4E"/>
                </a:solidFill>
                <a:latin typeface="Overpass" pitchFamily="34" charset="0"/>
                <a:ea typeface="Overpass" pitchFamily="34" charset="-122"/>
                <a:cs typeface="Overpass" pitchFamily="34" charset="-120"/>
              </a:rPr>
              <a:t>Implementing the leaflet package by showing the world map and storing the coordinates of the place that the user clicks 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0" y="0"/>
            <a:ext cx="14630400" cy="8229600"/>
          </a:xfrm>
          <a:prstGeom prst="rect">
            <a:avLst/>
          </a:prstGeom>
          <a:solidFill>
            <a:srgbClr val="FFFDE6"/>
          </a:solidFill>
          <a:ln/>
        </p:spPr>
        <p:txBody>
          <a:bodyPr/>
          <a:lstStyle/>
          <a:p>
            <a:endParaRPr lang="en-IN" dirty="0"/>
          </a:p>
        </p:txBody>
      </p:sp>
      <p:sp>
        <p:nvSpPr>
          <p:cNvPr id="2" name="Rectangle 1">
            <a:extLst>
              <a:ext uri="{FF2B5EF4-FFF2-40B4-BE49-F238E27FC236}">
                <a16:creationId xmlns:a16="http://schemas.microsoft.com/office/drawing/2014/main" id="{350F548C-25EA-7F73-6C86-36EB6382EBEE}"/>
              </a:ext>
            </a:extLst>
          </p:cNvPr>
          <p:cNvSpPr/>
          <p:nvPr/>
        </p:nvSpPr>
        <p:spPr>
          <a:xfrm>
            <a:off x="3308113" y="2791361"/>
            <a:ext cx="8014182" cy="2646878"/>
          </a:xfrm>
          <a:prstGeom prst="rect">
            <a:avLst/>
          </a:prstGeom>
          <a:noFill/>
        </p:spPr>
        <p:txBody>
          <a:bodyPr wrap="none" lIns="91440" tIns="45720" rIns="91440" bIns="45720">
            <a:spAutoFit/>
          </a:bodyPr>
          <a:lstStyle/>
          <a:p>
            <a:pPr algn="ctr"/>
            <a:r>
              <a:rPr lang="en-US" sz="16600" dirty="0">
                <a:ln w="0"/>
                <a:solidFill>
                  <a:schemeClr val="accent1"/>
                </a:solidFill>
                <a:effectLst>
                  <a:outerShdw blurRad="50800" dist="38100" dir="16200000" rotWithShape="0">
                    <a:prstClr val="black">
                      <a:alpha val="40000"/>
                    </a:prstClr>
                  </a:outerShdw>
                </a:effectLst>
              </a:rPr>
              <a:t>RESULTS:</a:t>
            </a:r>
          </a:p>
        </p:txBody>
      </p:sp>
    </p:spTree>
    <p:extLst>
      <p:ext uri="{BB962C8B-B14F-4D97-AF65-F5344CB8AC3E}">
        <p14:creationId xmlns:p14="http://schemas.microsoft.com/office/powerpoint/2010/main" val="4042827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0" y="0"/>
            <a:ext cx="14630400" cy="8229600"/>
          </a:xfrm>
          <a:prstGeom prst="rect">
            <a:avLst/>
          </a:prstGeom>
          <a:solidFill>
            <a:srgbClr val="FFFDE6"/>
          </a:solidFill>
          <a:ln/>
        </p:spPr>
        <p:txBody>
          <a:bodyPr/>
          <a:lstStyle/>
          <a:p>
            <a:endParaRPr lang="en-IN" dirty="0"/>
          </a:p>
        </p:txBody>
      </p:sp>
      <p:pic>
        <p:nvPicPr>
          <p:cNvPr id="14" name="Picture 13">
            <a:extLst>
              <a:ext uri="{FF2B5EF4-FFF2-40B4-BE49-F238E27FC236}">
                <a16:creationId xmlns:a16="http://schemas.microsoft.com/office/drawing/2014/main" id="{1DFFEEDA-FEBD-6924-0C2E-DE0A41E17B52}"/>
              </a:ext>
            </a:extLst>
          </p:cNvPr>
          <p:cNvPicPr>
            <a:picLocks noChangeAspect="1"/>
          </p:cNvPicPr>
          <p:nvPr/>
        </p:nvPicPr>
        <p:blipFill>
          <a:blip r:embed="rId3"/>
          <a:stretch>
            <a:fillRect/>
          </a:stretch>
        </p:blipFill>
        <p:spPr>
          <a:xfrm>
            <a:off x="390268" y="351076"/>
            <a:ext cx="7377944" cy="4220924"/>
          </a:xfrm>
          <a:prstGeom prst="rect">
            <a:avLst/>
          </a:prstGeom>
        </p:spPr>
      </p:pic>
      <p:pic>
        <p:nvPicPr>
          <p:cNvPr id="16" name="Picture 15">
            <a:extLst>
              <a:ext uri="{FF2B5EF4-FFF2-40B4-BE49-F238E27FC236}">
                <a16:creationId xmlns:a16="http://schemas.microsoft.com/office/drawing/2014/main" id="{CEC9E7DA-CBEA-B771-EA3A-E738E43976CA}"/>
              </a:ext>
            </a:extLst>
          </p:cNvPr>
          <p:cNvPicPr>
            <a:picLocks noChangeAspect="1"/>
          </p:cNvPicPr>
          <p:nvPr/>
        </p:nvPicPr>
        <p:blipFill>
          <a:blip r:embed="rId4"/>
          <a:stretch>
            <a:fillRect/>
          </a:stretch>
        </p:blipFill>
        <p:spPr>
          <a:xfrm>
            <a:off x="7986532" y="3641743"/>
            <a:ext cx="6366076" cy="4375164"/>
          </a:xfrm>
          <a:prstGeom prst="rect">
            <a:avLst/>
          </a:prstGeom>
        </p:spPr>
      </p:pic>
      <p:sp>
        <p:nvSpPr>
          <p:cNvPr id="31" name="TextBox 30">
            <a:extLst>
              <a:ext uri="{FF2B5EF4-FFF2-40B4-BE49-F238E27FC236}">
                <a16:creationId xmlns:a16="http://schemas.microsoft.com/office/drawing/2014/main" id="{1CA2F711-1B09-70C1-D49F-C0C43E3FA0E9}"/>
              </a:ext>
            </a:extLst>
          </p:cNvPr>
          <p:cNvSpPr txBox="1"/>
          <p:nvPr/>
        </p:nvSpPr>
        <p:spPr>
          <a:xfrm>
            <a:off x="9363919" y="2844275"/>
            <a:ext cx="5266481" cy="584775"/>
          </a:xfrm>
          <a:prstGeom prst="rect">
            <a:avLst/>
          </a:prstGeom>
          <a:noFill/>
        </p:spPr>
        <p:txBody>
          <a:bodyPr wrap="square" rtlCol="0">
            <a:spAutoFit/>
          </a:bodyPr>
          <a:lstStyle/>
          <a:p>
            <a:r>
              <a:rPr lang="en-US" sz="3200" dirty="0">
                <a:latin typeface="Arial Black" panose="020B0A04020102020204" pitchFamily="34" charset="0"/>
              </a:rPr>
              <a:t>2. DISPLAYING MAP</a:t>
            </a:r>
            <a:endParaRPr lang="en-IN" sz="3200" dirty="0">
              <a:latin typeface="Arial Black" panose="020B0A04020102020204" pitchFamily="34" charset="0"/>
            </a:endParaRPr>
          </a:p>
        </p:txBody>
      </p:sp>
      <p:sp>
        <p:nvSpPr>
          <p:cNvPr id="32" name="TextBox 31">
            <a:extLst>
              <a:ext uri="{FF2B5EF4-FFF2-40B4-BE49-F238E27FC236}">
                <a16:creationId xmlns:a16="http://schemas.microsoft.com/office/drawing/2014/main" id="{1E4C3D23-037B-5CAB-6E3E-C704AE87A13D}"/>
              </a:ext>
            </a:extLst>
          </p:cNvPr>
          <p:cNvSpPr txBox="1"/>
          <p:nvPr/>
        </p:nvSpPr>
        <p:spPr>
          <a:xfrm>
            <a:off x="1377388" y="4723791"/>
            <a:ext cx="5266481" cy="584775"/>
          </a:xfrm>
          <a:prstGeom prst="rect">
            <a:avLst/>
          </a:prstGeom>
          <a:noFill/>
        </p:spPr>
        <p:txBody>
          <a:bodyPr wrap="square" rtlCol="0">
            <a:spAutoFit/>
          </a:bodyPr>
          <a:lstStyle/>
          <a:p>
            <a:r>
              <a:rPr lang="en-US" sz="3200" dirty="0">
                <a:latin typeface="Arial Black" panose="020B0A04020102020204" pitchFamily="34" charset="0"/>
              </a:rPr>
              <a:t>1. ON STARTUP</a:t>
            </a:r>
            <a:endParaRPr lang="en-IN" sz="3200" dirty="0">
              <a:latin typeface="Arial Black" panose="020B0A04020102020204" pitchFamily="34" charset="0"/>
            </a:endParaRPr>
          </a:p>
        </p:txBody>
      </p:sp>
    </p:spTree>
    <p:extLst>
      <p:ext uri="{BB962C8B-B14F-4D97-AF65-F5344CB8AC3E}">
        <p14:creationId xmlns:p14="http://schemas.microsoft.com/office/powerpoint/2010/main" val="357762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p:cNvSpPr/>
          <p:nvPr/>
        </p:nvSpPr>
        <p:spPr>
          <a:xfrm>
            <a:off x="0" y="0"/>
            <a:ext cx="14630400" cy="8229600"/>
          </a:xfrm>
          <a:prstGeom prst="rect">
            <a:avLst/>
          </a:prstGeom>
          <a:solidFill>
            <a:srgbClr val="FFFDE6"/>
          </a:solidFill>
          <a:ln/>
        </p:spPr>
        <p:txBody>
          <a:bodyPr/>
          <a:lstStyle/>
          <a:p>
            <a:endParaRPr lang="en-IN" sz="1800" dirty="0">
              <a:latin typeface="Arial Black" panose="020B0A04020102020204" pitchFamily="34" charset="0"/>
            </a:endParaRPr>
          </a:p>
        </p:txBody>
      </p:sp>
      <p:pic>
        <p:nvPicPr>
          <p:cNvPr id="14" name="Picture 13">
            <a:extLst>
              <a:ext uri="{FF2B5EF4-FFF2-40B4-BE49-F238E27FC236}">
                <a16:creationId xmlns:a16="http://schemas.microsoft.com/office/drawing/2014/main" id="{1DFFEEDA-FEBD-6924-0C2E-DE0A41E17B52}"/>
              </a:ext>
            </a:extLst>
          </p:cNvPr>
          <p:cNvPicPr>
            <a:picLocks noChangeAspect="1"/>
          </p:cNvPicPr>
          <p:nvPr/>
        </p:nvPicPr>
        <p:blipFill>
          <a:blip r:embed="rId3"/>
          <a:stretch>
            <a:fillRect/>
          </a:stretch>
        </p:blipFill>
        <p:spPr>
          <a:xfrm>
            <a:off x="390268" y="351076"/>
            <a:ext cx="6774134" cy="3875484"/>
          </a:xfrm>
          <a:prstGeom prst="rect">
            <a:avLst/>
          </a:prstGeom>
        </p:spPr>
      </p:pic>
      <p:sp>
        <p:nvSpPr>
          <p:cNvPr id="31" name="TextBox 30">
            <a:extLst>
              <a:ext uri="{FF2B5EF4-FFF2-40B4-BE49-F238E27FC236}">
                <a16:creationId xmlns:a16="http://schemas.microsoft.com/office/drawing/2014/main" id="{1CA2F711-1B09-70C1-D49F-C0C43E3FA0E9}"/>
              </a:ext>
            </a:extLst>
          </p:cNvPr>
          <p:cNvSpPr txBox="1"/>
          <p:nvPr/>
        </p:nvSpPr>
        <p:spPr>
          <a:xfrm>
            <a:off x="9363919" y="2844275"/>
            <a:ext cx="5266481" cy="584775"/>
          </a:xfrm>
          <a:prstGeom prst="rect">
            <a:avLst/>
          </a:prstGeom>
          <a:noFill/>
        </p:spPr>
        <p:txBody>
          <a:bodyPr wrap="square" rtlCol="0">
            <a:spAutoFit/>
          </a:bodyPr>
          <a:lstStyle/>
          <a:p>
            <a:r>
              <a:rPr lang="en-US" sz="3200" dirty="0">
                <a:latin typeface="Arial Black" panose="020B0A04020102020204" pitchFamily="34" charset="0"/>
              </a:rPr>
              <a:t>4. DISPLAYING STATS</a:t>
            </a:r>
            <a:endParaRPr lang="en-IN" sz="3200" dirty="0">
              <a:latin typeface="Arial Black" panose="020B0A04020102020204" pitchFamily="34" charset="0"/>
            </a:endParaRPr>
          </a:p>
        </p:txBody>
      </p:sp>
      <p:sp>
        <p:nvSpPr>
          <p:cNvPr id="32" name="TextBox 31">
            <a:extLst>
              <a:ext uri="{FF2B5EF4-FFF2-40B4-BE49-F238E27FC236}">
                <a16:creationId xmlns:a16="http://schemas.microsoft.com/office/drawing/2014/main" id="{1E4C3D23-037B-5CAB-6E3E-C704AE87A13D}"/>
              </a:ext>
            </a:extLst>
          </p:cNvPr>
          <p:cNvSpPr txBox="1"/>
          <p:nvPr/>
        </p:nvSpPr>
        <p:spPr>
          <a:xfrm>
            <a:off x="1772857" y="4399598"/>
            <a:ext cx="5266481" cy="584775"/>
          </a:xfrm>
          <a:prstGeom prst="rect">
            <a:avLst/>
          </a:prstGeom>
          <a:noFill/>
        </p:spPr>
        <p:txBody>
          <a:bodyPr wrap="square" rtlCol="0">
            <a:spAutoFit/>
          </a:bodyPr>
          <a:lstStyle/>
          <a:p>
            <a:r>
              <a:rPr lang="en-US" sz="3200" dirty="0">
                <a:latin typeface="Arial Black" panose="020B0A04020102020204" pitchFamily="34" charset="0"/>
              </a:rPr>
              <a:t>1. ON STARTUP</a:t>
            </a:r>
            <a:endParaRPr lang="en-IN" sz="3200" dirty="0">
              <a:latin typeface="Arial Black" panose="020B0A04020102020204" pitchFamily="34" charset="0"/>
            </a:endParaRPr>
          </a:p>
        </p:txBody>
      </p:sp>
      <p:pic>
        <p:nvPicPr>
          <p:cNvPr id="2" name="Picture 1">
            <a:extLst>
              <a:ext uri="{FF2B5EF4-FFF2-40B4-BE49-F238E27FC236}">
                <a16:creationId xmlns:a16="http://schemas.microsoft.com/office/drawing/2014/main" id="{293E19A0-C217-658F-150B-7C36FE95F17D}"/>
              </a:ext>
            </a:extLst>
          </p:cNvPr>
          <p:cNvPicPr>
            <a:picLocks noChangeAspect="1"/>
          </p:cNvPicPr>
          <p:nvPr/>
        </p:nvPicPr>
        <p:blipFill>
          <a:blip r:embed="rId4"/>
          <a:stretch>
            <a:fillRect/>
          </a:stretch>
        </p:blipFill>
        <p:spPr>
          <a:xfrm>
            <a:off x="390268" y="363877"/>
            <a:ext cx="7075732" cy="4622940"/>
          </a:xfrm>
          <a:prstGeom prst="rect">
            <a:avLst/>
          </a:prstGeom>
        </p:spPr>
      </p:pic>
      <p:sp>
        <p:nvSpPr>
          <p:cNvPr id="4" name="TextBox 3">
            <a:extLst>
              <a:ext uri="{FF2B5EF4-FFF2-40B4-BE49-F238E27FC236}">
                <a16:creationId xmlns:a16="http://schemas.microsoft.com/office/drawing/2014/main" id="{FA976BCF-F3EF-47E4-CD16-96380AC0C342}"/>
              </a:ext>
            </a:extLst>
          </p:cNvPr>
          <p:cNvSpPr txBox="1"/>
          <p:nvPr/>
        </p:nvSpPr>
        <p:spPr>
          <a:xfrm>
            <a:off x="1412111" y="5266481"/>
            <a:ext cx="5627227" cy="1077218"/>
          </a:xfrm>
          <a:prstGeom prst="rect">
            <a:avLst/>
          </a:prstGeom>
          <a:noFill/>
        </p:spPr>
        <p:txBody>
          <a:bodyPr wrap="square" rtlCol="0">
            <a:spAutoFit/>
          </a:bodyPr>
          <a:lstStyle/>
          <a:p>
            <a:r>
              <a:rPr lang="en-US" sz="3200" dirty="0">
                <a:latin typeface="Arial Black" panose="020B0A04020102020204" pitchFamily="34" charset="0"/>
              </a:rPr>
              <a:t>3. DISPLAYING TEMP DATA</a:t>
            </a:r>
            <a:endParaRPr lang="en-IN" sz="3200" dirty="0">
              <a:latin typeface="Arial Black" panose="020B0A04020102020204" pitchFamily="34" charset="0"/>
            </a:endParaRPr>
          </a:p>
        </p:txBody>
      </p:sp>
      <p:pic>
        <p:nvPicPr>
          <p:cNvPr id="7" name="Picture 6">
            <a:extLst>
              <a:ext uri="{FF2B5EF4-FFF2-40B4-BE49-F238E27FC236}">
                <a16:creationId xmlns:a16="http://schemas.microsoft.com/office/drawing/2014/main" id="{FF75536D-68A6-A7E0-6441-E9F2B35EF43D}"/>
              </a:ext>
            </a:extLst>
          </p:cNvPr>
          <p:cNvPicPr>
            <a:picLocks noChangeAspect="1"/>
          </p:cNvPicPr>
          <p:nvPr/>
        </p:nvPicPr>
        <p:blipFill>
          <a:blip r:embed="rId5"/>
          <a:stretch>
            <a:fillRect/>
          </a:stretch>
        </p:blipFill>
        <p:spPr>
          <a:xfrm>
            <a:off x="277792" y="178038"/>
            <a:ext cx="7466000" cy="4755773"/>
          </a:xfrm>
          <a:prstGeom prst="rect">
            <a:avLst/>
          </a:prstGeom>
        </p:spPr>
      </p:pic>
      <p:pic>
        <p:nvPicPr>
          <p:cNvPr id="9" name="Picture 8">
            <a:extLst>
              <a:ext uri="{FF2B5EF4-FFF2-40B4-BE49-F238E27FC236}">
                <a16:creationId xmlns:a16="http://schemas.microsoft.com/office/drawing/2014/main" id="{430E2AA6-8181-0DBB-EE1D-0EB92759673B}"/>
              </a:ext>
            </a:extLst>
          </p:cNvPr>
          <p:cNvPicPr>
            <a:picLocks noChangeAspect="1"/>
          </p:cNvPicPr>
          <p:nvPr/>
        </p:nvPicPr>
        <p:blipFill>
          <a:blip r:embed="rId5"/>
          <a:stretch>
            <a:fillRect/>
          </a:stretch>
        </p:blipFill>
        <p:spPr>
          <a:xfrm>
            <a:off x="7938926" y="3647496"/>
            <a:ext cx="6496340" cy="3877519"/>
          </a:xfrm>
          <a:prstGeom prst="rect">
            <a:avLst/>
          </a:prstGeom>
        </p:spPr>
      </p:pic>
    </p:spTree>
    <p:extLst>
      <p:ext uri="{BB962C8B-B14F-4D97-AF65-F5344CB8AC3E}">
        <p14:creationId xmlns:p14="http://schemas.microsoft.com/office/powerpoint/2010/main" val="8842200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911</Words>
  <Application>Microsoft Office PowerPoint</Application>
  <PresentationFormat>Custom</PresentationFormat>
  <Paragraphs>110</Paragraphs>
  <Slides>18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Arial Black</vt:lpstr>
      <vt:lpstr>Overpass</vt:lpstr>
      <vt:lpstr>Syne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Nimit prakash</cp:lastModifiedBy>
  <cp:revision>8</cp:revision>
  <dcterms:created xsi:type="dcterms:W3CDTF">2024-05-02T17:54:01Z</dcterms:created>
  <dcterms:modified xsi:type="dcterms:W3CDTF">2024-05-03T11:54:08Z</dcterms:modified>
</cp:coreProperties>
</file>